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69" r:id="rId7"/>
    <p:sldId id="270" r:id="rId8"/>
    <p:sldId id="271" r:id="rId9"/>
    <p:sldId id="257" r:id="rId10"/>
    <p:sldId id="258" r:id="rId11"/>
    <p:sldId id="259" r:id="rId12"/>
    <p:sldId id="273" r:id="rId13"/>
    <p:sldId id="275" r:id="rId14"/>
    <p:sldId id="260" r:id="rId15"/>
    <p:sldId id="261" r:id="rId16"/>
    <p:sldId id="262" r:id="rId17"/>
    <p:sldId id="263" r:id="rId18"/>
    <p:sldId id="264" r:id="rId19"/>
    <p:sldId id="272" r:id="rId20"/>
    <p:sldId id="265" r:id="rId21"/>
    <p:sldId id="266" r:id="rId22"/>
    <p:sldId id="274" r:id="rId2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5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7" name="Picture 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C245584-3564-4698-BF1D-9089134D6FD7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t>18.09.2023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221060F-411F-456A-B877-17F69C3284A7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4B61C3D-3906-4BB2-8AE5-FC60976867AD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t>18.09.2023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84A7E80-6F6C-4A18-8074-328275A6C8D5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Для правки текста заглавия щёлкните мышью</a:t>
            </a:r>
          </a:p>
        </p:txBody>
      </p:sp>
      <p:sp>
        <p:nvSpPr>
          <p:cNvPr id="61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99" name="Picture 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0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01" name="Picture 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3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2F9CF0-46F4-4C29-8CAF-7356DF9EB821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t>18.09.2023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D49545C-6029-4412-9F36-CF09ADCBF787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Для правки текста заглавия щёлкните мышью</a:t>
            </a: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45" name="Picture 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47" name="Picture 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8" name="Picture 1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9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414AF40-7E24-4BB4-86B5-4344CA249817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t>18.09.2023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174F69E-4CEB-44D4-8DAB-0AFD1750DB2D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Для правки текста заглавия щёлкните мышью</a:t>
            </a: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91" name="Picture 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93" name="Picture 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27E7ADF-A773-4DFD-9646-1FFD9A4567A5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t>18.09.2023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337B031-752D-4CC1-99A3-7A2DF669C858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ru-RU" sz="1000" b="0" strike="noStrike" spc="-1">
              <a:latin typeface="Times New Roman" panose="02020603050405020304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Для правки текста заглавия щёлкните мышью</a:t>
            </a: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3022920" y="2016000"/>
            <a:ext cx="6337080" cy="302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+mj-lt"/>
                <a:cs typeface="+mj-lt"/>
              </a:rPr>
              <a:t>Требования </a:t>
            </a:r>
            <a:br>
              <a:rPr>
                <a:latin typeface="+mj-lt"/>
                <a:cs typeface="+mj-lt"/>
              </a:rPr>
            </a:br>
            <a:r>
              <a:rPr lang="en-US" sz="5400" b="0" strike="noStrike" spc="-1">
                <a:solidFill>
                  <a:srgbClr val="262626"/>
                </a:solidFill>
                <a:latin typeface="+mj-lt"/>
                <a:cs typeface="+mj-lt"/>
              </a:rPr>
              <a:t>к системе </a:t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Рисунок 2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8000" y="1224000"/>
            <a:ext cx="7167960" cy="4868280"/>
          </a:xfrm>
          <a:prstGeom prst="rect">
            <a:avLst/>
          </a:prstGeom>
          <a:ln>
            <a:noFill/>
          </a:ln>
        </p:spPr>
      </p:pic>
      <p:sp>
        <p:nvSpPr>
          <p:cNvPr id="244" name="TextShape 1"/>
          <p:cNvSpPr txBox="1"/>
          <p:nvPr/>
        </p:nvSpPr>
        <p:spPr>
          <a:xfrm>
            <a:off x="720000" y="50544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>
                <a:solidFill>
                  <a:srgbClr val="262626"/>
                </a:solidFill>
                <a:latin typeface="+mj-lt"/>
              </a:rPr>
              <a:t>Выявление</a:t>
            </a:r>
            <a:r>
              <a:rPr lang="en-US" sz="4400" b="0" strike="noStrike" spc="-1" dirty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4400" b="0" strike="noStrike" spc="-1" dirty="0" err="1">
                <a:solidFill>
                  <a:srgbClr val="262626"/>
                </a:solidFill>
                <a:latin typeface="+mj-lt"/>
              </a:rPr>
              <a:t>заинтересованных</a:t>
            </a:r>
            <a:r>
              <a:rPr lang="en-US" sz="4400" b="0" strike="noStrike" spc="-1" dirty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4400" b="0" strike="noStrike" spc="-1" dirty="0" err="1">
                <a:solidFill>
                  <a:srgbClr val="262626"/>
                </a:solidFill>
                <a:latin typeface="+mj-lt"/>
              </a:rPr>
              <a:t>лиц</a:t>
            </a:r>
            <a:br>
              <a:rPr dirty="0"/>
            </a:b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Рисунок 2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000" y="1274400"/>
            <a:ext cx="6552000" cy="4936320"/>
          </a:xfrm>
          <a:prstGeom prst="rect">
            <a:avLst/>
          </a:prstGeom>
          <a:ln>
            <a:noFill/>
          </a:ln>
        </p:spPr>
      </p:pic>
      <p:sp>
        <p:nvSpPr>
          <p:cNvPr id="4" name="TextShape 1">
            <a:extLst>
              <a:ext uri="{FF2B5EF4-FFF2-40B4-BE49-F238E27FC236}">
                <a16:creationId xmlns:a16="http://schemas.microsoft.com/office/drawing/2014/main" id="{2AB62F00-C14C-4375-98E3-4572E06437F4}"/>
              </a:ext>
            </a:extLst>
          </p:cNvPr>
          <p:cNvSpPr txBox="1"/>
          <p:nvPr/>
        </p:nvSpPr>
        <p:spPr>
          <a:xfrm>
            <a:off x="720000" y="50544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>
                <a:solidFill>
                  <a:srgbClr val="262626"/>
                </a:solidFill>
                <a:latin typeface="+mj-lt"/>
              </a:rPr>
              <a:t>Целеполагание</a:t>
            </a:r>
            <a:r>
              <a:rPr lang="en-US" sz="4400" b="0" strike="noStrike" spc="-1" dirty="0">
                <a:solidFill>
                  <a:srgbClr val="262626"/>
                </a:solidFill>
                <a:latin typeface="+mj-lt"/>
              </a:rPr>
              <a:t> (</a:t>
            </a:r>
            <a:r>
              <a:rPr lang="en-US" sz="4400" b="0" strike="noStrike" spc="-1" dirty="0" err="1">
                <a:solidFill>
                  <a:srgbClr val="262626"/>
                </a:solidFill>
                <a:latin typeface="+mj-lt"/>
              </a:rPr>
              <a:t>позиционирование</a:t>
            </a:r>
            <a:r>
              <a:rPr lang="en-US" sz="4400" b="0" strike="noStrike" spc="-1" dirty="0">
                <a:solidFill>
                  <a:srgbClr val="262626"/>
                </a:solidFill>
                <a:latin typeface="+mj-lt"/>
              </a:rPr>
              <a:t>)</a:t>
            </a:r>
            <a:br>
              <a:rPr sz="1400" dirty="0">
                <a:latin typeface="+mj-lt"/>
              </a:rPr>
            </a:br>
            <a:endParaRPr lang="en-US" sz="4400" b="0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2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720" y="1800000"/>
            <a:ext cx="3959280" cy="1132920"/>
          </a:xfrm>
          <a:prstGeom prst="rect">
            <a:avLst/>
          </a:prstGeom>
          <a:ln>
            <a:noFill/>
          </a:ln>
        </p:spPr>
      </p:pic>
      <p:pic>
        <p:nvPicPr>
          <p:cNvPr id="248" name="Рисунок 2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840" y="4032000"/>
            <a:ext cx="5798160" cy="96228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ED43D79C-1B07-4F16-983A-B1878D547919}"/>
              </a:ext>
            </a:extLst>
          </p:cNvPr>
          <p:cNvSpPr txBox="1"/>
          <p:nvPr/>
        </p:nvSpPr>
        <p:spPr>
          <a:xfrm>
            <a:off x="720000" y="50544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>
                <a:solidFill>
                  <a:srgbClr val="262626"/>
                </a:solidFill>
                <a:latin typeface="+mj-lt"/>
              </a:rPr>
              <a:t>Целеполагание</a:t>
            </a:r>
            <a:r>
              <a:rPr lang="en-US" sz="4400" b="0" strike="noStrike" spc="-1" dirty="0">
                <a:solidFill>
                  <a:srgbClr val="262626"/>
                </a:solidFill>
                <a:latin typeface="+mj-lt"/>
              </a:rPr>
              <a:t> (</a:t>
            </a:r>
            <a:r>
              <a:rPr lang="en-US" sz="4400" b="0" strike="noStrike" spc="-1" dirty="0" err="1">
                <a:solidFill>
                  <a:srgbClr val="262626"/>
                </a:solidFill>
                <a:latin typeface="+mj-lt"/>
              </a:rPr>
              <a:t>позиционирование</a:t>
            </a:r>
            <a:r>
              <a:rPr lang="en-US" sz="4400" b="0" strike="noStrike" spc="-1" dirty="0">
                <a:solidFill>
                  <a:srgbClr val="262626"/>
                </a:solidFill>
                <a:latin typeface="+mj-lt"/>
              </a:rPr>
              <a:t>)</a:t>
            </a:r>
            <a:br>
              <a:rPr sz="1400" dirty="0">
                <a:latin typeface="+mj-lt"/>
              </a:rPr>
            </a:br>
            <a:endParaRPr lang="en-US" sz="4400" b="0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Рисунок 2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720" y="1800000"/>
            <a:ext cx="3959280" cy="1132920"/>
          </a:xfrm>
          <a:prstGeom prst="rect">
            <a:avLst/>
          </a:prstGeom>
          <a:ln>
            <a:noFill/>
          </a:ln>
        </p:spPr>
      </p:pic>
      <p:pic>
        <p:nvPicPr>
          <p:cNvPr id="251" name="Рисунок 2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840" y="4032000"/>
            <a:ext cx="5798160" cy="962280"/>
          </a:xfrm>
          <a:prstGeom prst="rect">
            <a:avLst/>
          </a:prstGeom>
          <a:ln>
            <a:noFill/>
          </a:ln>
        </p:spPr>
      </p:pic>
      <p:pic>
        <p:nvPicPr>
          <p:cNvPr id="252" name="Рисунок 251"/>
          <p:cNvPicPr/>
          <p:nvPr/>
        </p:nvPicPr>
        <p:blipFill>
          <a:blip r:embed="rId4" cstate="print"/>
          <a:stretch>
            <a:fillRect/>
          </a:stretch>
        </p:blipFill>
        <p:spPr>
          <a:xfrm rot="21590400">
            <a:off x="7650000" y="1602000"/>
            <a:ext cx="3504960" cy="3504960"/>
          </a:xfrm>
          <a:prstGeom prst="rect">
            <a:avLst/>
          </a:prstGeom>
          <a:ln>
            <a:noFill/>
          </a:ln>
        </p:spPr>
      </p:pic>
      <p:sp>
        <p:nvSpPr>
          <p:cNvPr id="253" name="TextShape 1"/>
          <p:cNvSpPr txBox="1"/>
          <p:nvPr/>
        </p:nvSpPr>
        <p:spPr>
          <a:xfrm>
            <a:off x="720000" y="50544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>
                <a:solidFill>
                  <a:srgbClr val="262626"/>
                </a:solidFill>
                <a:latin typeface="+mj-lt"/>
              </a:rPr>
              <a:t>Целеполагание</a:t>
            </a:r>
            <a:r>
              <a:rPr lang="en-US" sz="4400" b="0" strike="noStrike" spc="-1" dirty="0">
                <a:solidFill>
                  <a:srgbClr val="262626"/>
                </a:solidFill>
                <a:latin typeface="+mj-lt"/>
              </a:rPr>
              <a:t> (</a:t>
            </a:r>
            <a:r>
              <a:rPr lang="en-US" sz="4400" b="0" strike="noStrike" spc="-1" dirty="0" err="1">
                <a:solidFill>
                  <a:srgbClr val="262626"/>
                </a:solidFill>
                <a:latin typeface="+mj-lt"/>
              </a:rPr>
              <a:t>позиционирование</a:t>
            </a:r>
            <a:r>
              <a:rPr lang="en-US" sz="4400" b="0" strike="noStrike" spc="-1" dirty="0">
                <a:solidFill>
                  <a:srgbClr val="262626"/>
                </a:solidFill>
                <a:latin typeface="+mj-lt"/>
              </a:rPr>
              <a:t>)</a:t>
            </a:r>
            <a:br>
              <a:rPr sz="1400" dirty="0">
                <a:latin typeface="+mj-lt"/>
              </a:rPr>
            </a:br>
            <a:endParaRPr lang="en-US" sz="4400" b="0" strike="noStrike" spc="-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54" name="Рисунок 2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90320" y="4392000"/>
            <a:ext cx="697680" cy="69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Рисунок 2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5360" y="1152000"/>
            <a:ext cx="7352640" cy="5426280"/>
          </a:xfrm>
          <a:prstGeom prst="rect">
            <a:avLst/>
          </a:prstGeom>
          <a:ln>
            <a:noFill/>
          </a:ln>
        </p:spPr>
      </p:pic>
      <p:sp>
        <p:nvSpPr>
          <p:cNvPr id="256" name="TextShape 1"/>
          <p:cNvSpPr txBox="1"/>
          <p:nvPr/>
        </p:nvSpPr>
        <p:spPr>
          <a:xfrm>
            <a:off x="648000" y="50400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 err="1">
                <a:solidFill>
                  <a:srgbClr val="262626"/>
                </a:solidFill>
                <a:latin typeface="+mj-lt"/>
              </a:rPr>
              <a:t>Определение</a:t>
            </a:r>
            <a:r>
              <a:rPr lang="en-US" sz="4800" b="0" strike="noStrike" spc="-1" dirty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4800" b="0" strike="noStrike" spc="-1" dirty="0" err="1">
                <a:solidFill>
                  <a:srgbClr val="262626"/>
                </a:solidFill>
                <a:latin typeface="+mj-lt"/>
              </a:rPr>
              <a:t>границ</a:t>
            </a:r>
            <a:r>
              <a:rPr lang="en-US" sz="4800" b="0" strike="noStrike" spc="-1" dirty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4800" b="0" strike="noStrike" spc="-1" dirty="0" err="1">
                <a:solidFill>
                  <a:srgbClr val="262626"/>
                </a:solidFill>
                <a:latin typeface="+mj-lt"/>
              </a:rPr>
              <a:t>системы</a:t>
            </a:r>
            <a:r>
              <a:rPr lang="en-US" sz="4800" b="0" strike="noStrike" spc="-1" dirty="0">
                <a:solidFill>
                  <a:srgbClr val="262626"/>
                </a:solidFill>
                <a:latin typeface="+mj-lt"/>
              </a:rPr>
              <a:t> </a:t>
            </a:r>
            <a:br>
              <a:rPr sz="1600" dirty="0">
                <a:latin typeface="+mj-lt"/>
              </a:rPr>
            </a:br>
            <a:endParaRPr lang="en-US" sz="4800" b="0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48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81" y="779462"/>
            <a:ext cx="6624638" cy="529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77880" y="68436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 err="1">
                <a:solidFill>
                  <a:srgbClr val="262626"/>
                </a:solidFill>
                <a:latin typeface="+mj-lt"/>
              </a:rPr>
              <a:t>Требования</a:t>
            </a:r>
            <a:br>
              <a:rPr dirty="0"/>
            </a:b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965880" y="1512000"/>
            <a:ext cx="10296000" cy="468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ru-RU" sz="2200" b="0" strike="noStrike" spc="-1" dirty="0">
                <a:latin typeface="Times New Roman" panose="02020603050405020304"/>
              </a:rPr>
              <a:t>Требование – это условие или возможность, которой должна соответствовать система.</a:t>
            </a:r>
            <a:endParaRPr lang="ru-RU" sz="2200" b="0" strike="noStrike" spc="-1" dirty="0">
              <a:latin typeface="Arial" panose="020B0604020202020204"/>
            </a:endParaRPr>
          </a:p>
          <a:p>
            <a:pPr algn="just"/>
            <a:endParaRPr lang="ru-RU" sz="2200" b="0" strike="noStrike" spc="-1" dirty="0">
              <a:latin typeface="Arial" panose="020B0604020202020204"/>
            </a:endParaRPr>
          </a:p>
          <a:p>
            <a:pPr algn="just"/>
            <a:r>
              <a:rPr lang="ru-RU" sz="2200" b="0" strike="noStrike" spc="-1" dirty="0">
                <a:latin typeface="Times New Roman" panose="02020603050405020304"/>
              </a:rPr>
              <a:t>Требование – это: </a:t>
            </a:r>
            <a:endParaRPr lang="ru-RU" sz="2200" b="0" strike="noStrike" spc="-1" dirty="0">
              <a:latin typeface="Arial" panose="020B0604020202020204"/>
            </a:endParaRPr>
          </a:p>
          <a:p>
            <a:pPr algn="just"/>
            <a:r>
              <a:rPr lang="ru-RU" sz="2200" b="0" strike="noStrike" spc="-1" dirty="0">
                <a:latin typeface="Times New Roman" panose="02020603050405020304"/>
              </a:rPr>
              <a:t>1. условия или возможности, необходимые пользователю для решения проблем или достижения целей; </a:t>
            </a:r>
            <a:endParaRPr lang="ru-RU" sz="2200" b="0" strike="noStrike" spc="-1" dirty="0">
              <a:latin typeface="Arial" panose="020B0604020202020204"/>
            </a:endParaRPr>
          </a:p>
          <a:p>
            <a:pPr algn="just"/>
            <a:r>
              <a:rPr lang="ru-RU" sz="2200" b="0" strike="noStrike" spc="-1" dirty="0">
                <a:latin typeface="Times New Roman" panose="02020603050405020304"/>
              </a:rPr>
              <a:t>2. условия или возможности, которыми должна обладать система или системные компоненты, чтобы выполнить контракт или удовлетворять стандартам, спецификациям или другим формальным документам; </a:t>
            </a:r>
            <a:endParaRPr lang="ru-RU" sz="2200" b="0" strike="noStrike" spc="-1" dirty="0">
              <a:latin typeface="Arial" panose="020B0604020202020204"/>
            </a:endParaRPr>
          </a:p>
          <a:p>
            <a:pPr algn="just"/>
            <a:r>
              <a:rPr lang="ru-RU" sz="2200" b="0" strike="noStrike" spc="-1" dirty="0">
                <a:latin typeface="Times New Roman" panose="02020603050405020304"/>
              </a:rPr>
              <a:t>3. документированное представление условий или возможностей для пунктов 1 и 2.  (</a:t>
            </a:r>
            <a:r>
              <a:rPr lang="en-US" sz="2200" b="0" strike="noStrike" spc="-1" dirty="0">
                <a:latin typeface="Times New Roman" panose="02020603050405020304"/>
              </a:rPr>
              <a:t>IEEE Standard Glossary of Software Engineering Terminology</a:t>
            </a:r>
            <a:r>
              <a:rPr lang="ru-RU" sz="2200" b="0" strike="noStrike" spc="-1" dirty="0">
                <a:latin typeface="Times New Roman" panose="02020603050405020304"/>
              </a:rPr>
              <a:t>)</a:t>
            </a:r>
            <a:r>
              <a:rPr lang="en-US" sz="2200" b="0" strike="noStrike" spc="-1" dirty="0">
                <a:latin typeface="Times New Roman" panose="02020603050405020304"/>
              </a:rPr>
              <a:t>.</a:t>
            </a:r>
            <a:endParaRPr lang="ru-RU" sz="22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Рисунок 2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65" y="332450"/>
            <a:ext cx="7128360" cy="633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C2898-9DAC-46F8-8F41-DCC85347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97" y="620688"/>
            <a:ext cx="10972440" cy="430887"/>
          </a:xfrm>
        </p:spPr>
        <p:txBody>
          <a:bodyPr/>
          <a:lstStyle/>
          <a:p>
            <a:r>
              <a:rPr lang="ru-RU" sz="2800" dirty="0"/>
              <a:t>Требования к требованиям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C0E3E2-A522-41A9-B1DC-559698AE0F1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127448" y="1196752"/>
            <a:ext cx="10225136" cy="523220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Атомарность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Описание только того, что система «должна» (</a:t>
            </a:r>
            <a:r>
              <a:rPr lang="en-US" sz="2000" i="1" dirty="0"/>
              <a:t>shall</a:t>
            </a:r>
            <a:r>
              <a:rPr lang="ru-RU" sz="2000" i="1" dirty="0"/>
              <a:t>) делать, избегать отрицания, двойные отрицания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Помнить о </a:t>
            </a:r>
            <a:r>
              <a:rPr lang="en-US" sz="2000" i="1" dirty="0"/>
              <a:t>default</a:t>
            </a:r>
            <a:r>
              <a:rPr lang="ru-RU" sz="2000" i="1" dirty="0"/>
              <a:t>, «обычно», «все так делают» (</a:t>
            </a:r>
            <a:r>
              <a:rPr lang="en-US" sz="2000" i="1" dirty="0"/>
              <a:t>login</a:t>
            </a:r>
            <a:r>
              <a:rPr lang="ru-RU" sz="2000" i="1" dirty="0"/>
              <a:t> = </a:t>
            </a:r>
            <a:r>
              <a:rPr lang="en-US" sz="2000" i="1" dirty="0"/>
              <a:t>email</a:t>
            </a:r>
            <a:r>
              <a:rPr lang="ru-RU" sz="2000" i="1" dirty="0"/>
              <a:t>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Естественный язык, без жаргона и излишних сокращений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Корректные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Однозначные (недвусмысленные)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Полные, но без излишней детализации (</a:t>
            </a:r>
            <a:r>
              <a:rPr lang="en-US" sz="2000" i="1" dirty="0"/>
              <a:t>CRUD</a:t>
            </a:r>
            <a:r>
              <a:rPr lang="ru-RU" sz="2000" i="1" dirty="0"/>
              <a:t>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Последовательные (непротиворечивые)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Выполнимые 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Ранжированы по приоритетам и/или постоянству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Проверяемые/Тестируемые («ловушка с ГОСТ 34»)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Прослеживаемые (трассировка требований)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Принадлежность к иерархии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Избегать включения в требования деталей </a:t>
            </a:r>
            <a:r>
              <a:rPr lang="en-US" sz="2000" i="1" dirty="0"/>
              <a:t>GUI</a:t>
            </a:r>
            <a:r>
              <a:rPr lang="ru-RU" sz="2000" i="1" dirty="0"/>
              <a:t> решений, архитектурного дизайна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986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695400" y="701495"/>
            <a:ext cx="10972440" cy="430887"/>
          </a:xfrm>
        </p:spPr>
        <p:txBody>
          <a:bodyPr/>
          <a:lstStyle/>
          <a:p>
            <a:r>
              <a:rPr lang="ru-RU" sz="2800" dirty="0"/>
              <a:t>Аналитик как профессия</a:t>
            </a:r>
            <a:endParaRPr lang="en-US" sz="2800" dirty="0"/>
          </a:p>
        </p:txBody>
      </p:sp>
      <p:graphicFrame>
        <p:nvGraphicFramePr>
          <p:cNvPr id="22529" name="Table 22528"/>
          <p:cNvGraphicFramePr/>
          <p:nvPr>
            <p:extLst>
              <p:ext uri="{D42A27DB-BD31-4B8C-83A1-F6EECF244321}">
                <p14:modId xmlns:p14="http://schemas.microsoft.com/office/powerpoint/2010/main" val="2362979092"/>
              </p:ext>
            </p:extLst>
          </p:nvPr>
        </p:nvGraphicFramePr>
        <p:xfrm>
          <a:off x="1631504" y="1524793"/>
          <a:ext cx="9217024" cy="3808413"/>
        </p:xfrm>
        <a:graphic>
          <a:graphicData uri="http://schemas.openxmlformats.org/drawingml/2006/table">
            <a:tbl>
              <a:tblPr/>
              <a:tblGrid>
                <a:gridCol w="3071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marL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</a:defRPr>
                      </a:lvl1pPr>
                      <a:lvl2pPr marL="742950" lvl="1" indent="-28575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2pPr>
                      <a:lvl3pPr marL="1143000" lvl="2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3pPr>
                      <a:lvl4pPr marL="1600200" lvl="3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4pPr>
                      <a:lvl5pPr marL="2057400" lvl="4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49580" eaLnBrk="1" hangingPunct="1">
                        <a:lnSpc>
                          <a:spcPct val="104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200" b="1" dirty="0" err="1">
                          <a:solidFill>
                            <a:srgbClr val="FFFFFF"/>
                          </a:solidFill>
                        </a:rPr>
                        <a:t> </a:t>
                      </a:r>
                    </a:p>
                  </a:txBody>
                  <a:tcPr marL="68760" marR="68760" marT="0" marB="0">
                    <a:lnL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36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</a:defRPr>
                      </a:lvl1pPr>
                      <a:lvl2pPr marL="742950" lvl="1" indent="-28575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2pPr>
                      <a:lvl3pPr marL="1143000" lvl="2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3pPr>
                      <a:lvl4pPr marL="1600200" lvl="3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4pPr>
                      <a:lvl5pPr marL="2057400" lvl="4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49580" eaLnBrk="1" hangingPunct="1">
                        <a:lnSpc>
                          <a:spcPct val="104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800" b="1" dirty="0" err="1">
                          <a:solidFill>
                            <a:srgbClr val="000000"/>
                          </a:solidFill>
                        </a:rPr>
                        <a:t>Что делает</a:t>
                      </a:r>
                    </a:p>
                  </a:txBody>
                  <a:tcPr marL="68760" marR="68760" marT="0" marB="0">
                    <a:lnL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36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</a:defRPr>
                      </a:lvl1pPr>
                      <a:lvl2pPr marL="742950" lvl="1" indent="-28575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2pPr>
                      <a:lvl3pPr marL="1143000" lvl="2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3pPr>
                      <a:lvl4pPr marL="1600200" lvl="3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4pPr>
                      <a:lvl5pPr marL="2057400" lvl="4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49580" eaLnBrk="1" hangingPunct="1">
                        <a:lnSpc>
                          <a:spcPct val="104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800" b="1" dirty="0" err="1">
                          <a:solidFill>
                            <a:srgbClr val="000000"/>
                          </a:solidFill>
                        </a:rPr>
                        <a:t>Результат работы</a:t>
                      </a:r>
                    </a:p>
                  </a:txBody>
                  <a:tcPr marL="68760" marR="68760" marT="0" marB="0">
                    <a:lnL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36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>
                      <a:lvl1pPr marL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</a:defRPr>
                      </a:lvl1pPr>
                      <a:lvl2pPr marL="742950" lvl="1" indent="-28575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2pPr>
                      <a:lvl3pPr marL="1143000" lvl="2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3pPr>
                      <a:lvl4pPr marL="1600200" lvl="3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4pPr>
                      <a:lvl5pPr marL="2057400" lvl="4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49580" eaLnBrk="1" hangingPunct="1">
                        <a:lnSpc>
                          <a:spcPct val="104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altLang="x-none" sz="1800" b="1" dirty="0" err="1">
                        <a:solidFill>
                          <a:srgbClr val="000000"/>
                        </a:solidFill>
                      </a:endParaRPr>
                    </a:p>
                    <a:p>
                      <a:pPr lvl="0" algn="ctr" defTabSz="449580" eaLnBrk="1" hangingPunct="1">
                        <a:lnSpc>
                          <a:spcPct val="111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altLang="x-none" sz="1800" b="1" dirty="0" err="1">
                        <a:solidFill>
                          <a:srgbClr val="000000"/>
                        </a:solidFill>
                      </a:endParaRPr>
                    </a:p>
                    <a:p>
                      <a:pPr lvl="0" algn="ctr" defTabSz="449580" eaLnBrk="1" hangingPunct="1">
                        <a:lnSpc>
                          <a:spcPct val="111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800" b="1" dirty="0" err="1">
                          <a:solidFill>
                            <a:srgbClr val="000000"/>
                          </a:solidFill>
                        </a:rPr>
                        <a:t>Бизнес-аналитик</a:t>
                      </a:r>
                    </a:p>
                  </a:txBody>
                  <a:tcPr marL="68760" marR="68760" marT="0" marB="0">
                    <a:lnL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36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</a:defRPr>
                      </a:lvl1pPr>
                      <a:lvl2pPr marL="742950" lvl="1" indent="-28575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2pPr>
                      <a:lvl3pPr marL="1143000" lvl="2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3pPr>
                      <a:lvl4pPr marL="1600200" lvl="3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4pPr>
                      <a:lvl5pPr marL="2057400" lvl="4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49580" eaLnBrk="1" hangingPunct="1">
                        <a:lnSpc>
                          <a:spcPct val="104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600" dirty="0" err="1">
                          <a:solidFill>
                            <a:srgbClr val="000000"/>
                          </a:solidFill>
                        </a:rPr>
                        <a:t>изучает бизнес-процессы, общается с заказчиком и разбирается в предметной области</a:t>
                      </a:r>
                    </a:p>
                  </a:txBody>
                  <a:tcPr marL="68760" marR="68760" marT="0" marB="0">
                    <a:lnL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36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</a:defRPr>
                      </a:lvl1pPr>
                      <a:lvl2pPr marL="742950" lvl="1" indent="-28575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2pPr>
                      <a:lvl3pPr marL="1143000" lvl="2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3pPr>
                      <a:lvl4pPr marL="1600200" lvl="3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4pPr>
                      <a:lvl5pPr marL="2057400" lvl="4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49580" eaLnBrk="1" hangingPunct="1">
                        <a:lnSpc>
                          <a:spcPct val="104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600" dirty="0" err="1">
                          <a:solidFill>
                            <a:srgbClr val="000000"/>
                          </a:solidFill>
                        </a:rPr>
                        <a:t>описание бизнес-процессов</a:t>
                      </a:r>
                    </a:p>
                    <a:p>
                      <a:pPr lvl="0" defTabSz="449580" eaLnBrk="1" hangingPunct="1">
                        <a:lnSpc>
                          <a:spcPct val="111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600" dirty="0" err="1">
                          <a:solidFill>
                            <a:srgbClr val="000000"/>
                          </a:solidFill>
                        </a:rPr>
                        <a:t> </a:t>
                      </a:r>
                    </a:p>
                    <a:p>
                      <a:pPr lvl="0" defTabSz="449580" eaLnBrk="1" hangingPunct="1">
                        <a:lnSpc>
                          <a:spcPct val="111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600" dirty="0" err="1">
                          <a:solidFill>
                            <a:srgbClr val="000000"/>
                          </a:solidFill>
                        </a:rPr>
                        <a:t>локальная копия заказчика</a:t>
                      </a:r>
                    </a:p>
                  </a:txBody>
                  <a:tcPr marL="68760" marR="68760" marT="0" marB="0">
                    <a:lnL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36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1188">
                <a:tc>
                  <a:txBody>
                    <a:bodyPr/>
                    <a:lstStyle>
                      <a:lvl1pPr marL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</a:defRPr>
                      </a:lvl1pPr>
                      <a:lvl2pPr marL="742950" lvl="1" indent="-28575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2pPr>
                      <a:lvl3pPr marL="1143000" lvl="2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3pPr>
                      <a:lvl4pPr marL="1600200" lvl="3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4pPr>
                      <a:lvl5pPr marL="2057400" lvl="4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49580" eaLnBrk="1" hangingPunct="1">
                        <a:lnSpc>
                          <a:spcPct val="104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altLang="x-none" sz="1800" b="1" dirty="0" err="1">
                        <a:solidFill>
                          <a:srgbClr val="000000"/>
                        </a:solidFill>
                      </a:endParaRPr>
                    </a:p>
                    <a:p>
                      <a:pPr lvl="0" algn="ctr" defTabSz="449580" eaLnBrk="1" hangingPunct="1">
                        <a:lnSpc>
                          <a:spcPct val="111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altLang="x-none" sz="1800" b="1" dirty="0" err="1">
                        <a:solidFill>
                          <a:srgbClr val="000000"/>
                        </a:solidFill>
                      </a:endParaRPr>
                    </a:p>
                    <a:p>
                      <a:pPr lvl="0" algn="ctr" defTabSz="449580" eaLnBrk="1" hangingPunct="1">
                        <a:lnSpc>
                          <a:spcPct val="111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altLang="x-none" sz="1800" b="1" dirty="0" err="1">
                        <a:solidFill>
                          <a:srgbClr val="000000"/>
                        </a:solidFill>
                      </a:endParaRPr>
                    </a:p>
                    <a:p>
                      <a:pPr lvl="0" algn="ctr" defTabSz="449580" eaLnBrk="1" hangingPunct="1">
                        <a:lnSpc>
                          <a:spcPct val="111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800" b="1" dirty="0" err="1">
                          <a:solidFill>
                            <a:srgbClr val="000000"/>
                          </a:solidFill>
                        </a:rPr>
                        <a:t>Системный аналитик</a:t>
                      </a:r>
                    </a:p>
                  </a:txBody>
                  <a:tcPr marL="68760" marR="68760" marT="0" marB="0">
                    <a:lnL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</a:defRPr>
                      </a:lvl1pPr>
                      <a:lvl2pPr marL="742950" lvl="1" indent="-28575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2pPr>
                      <a:lvl3pPr marL="1143000" lvl="2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3pPr>
                      <a:lvl4pPr marL="1600200" lvl="3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4pPr>
                      <a:lvl5pPr marL="2057400" lvl="4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49580" eaLnBrk="1" hangingPunct="1">
                        <a:lnSpc>
                          <a:spcPct val="104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600" dirty="0" err="1">
                          <a:solidFill>
                            <a:srgbClr val="000000"/>
                          </a:solidFill>
                        </a:rPr>
                        <a:t>на основе описания бизнес-процессов пишет техническое задание и описывает какие функции должны быть реализованы</a:t>
                      </a:r>
                    </a:p>
                  </a:txBody>
                  <a:tcPr marL="68760" marR="68760" marT="0" marB="0">
                    <a:lnL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</a:defRPr>
                      </a:lvl1pPr>
                      <a:lvl2pPr marL="742950" lvl="1" indent="-28575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2pPr>
                      <a:lvl3pPr marL="1143000" lvl="2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3pPr>
                      <a:lvl4pPr marL="1600200" lvl="3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4pPr>
                      <a:lvl5pPr marL="2057400" lvl="4" indent="-228600" algn="l" defTabSz="44958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buNone/>
                        <a:defRPr sz="1400" b="0" i="0" u="none" kern="1200" baseline="0">
                          <a:solidFill>
                            <a:srgbClr val="003163"/>
                          </a:solidFill>
                          <a:latin typeface="Verdana" panose="020B0604030504040204" pitchFamily="3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49580" eaLnBrk="1" hangingPunct="1">
                        <a:lnSpc>
                          <a:spcPct val="104000"/>
                        </a:lnSpc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altLang="x-none" sz="1600" dirty="0">
                          <a:solidFill>
                            <a:srgbClr val="000000"/>
                          </a:solidFill>
                        </a:rPr>
                        <a:t>постановки задач разработчикам</a:t>
                      </a:r>
                    </a:p>
                  </a:txBody>
                  <a:tcPr marL="68760" marR="68760" marT="0" marB="0">
                    <a:lnL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8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17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0" y="332740"/>
            <a:ext cx="7373620" cy="6295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2768"/>
          <p:cNvPicPr>
            <a:picLocks noChangeAspect="1"/>
          </p:cNvPicPr>
          <p:nvPr/>
        </p:nvPicPr>
        <p:blipFill>
          <a:blip r:embed="rId2"/>
          <a:srcRect l="53766" t="15736" r="5894" b="66403"/>
          <a:stretch>
            <a:fillRect/>
          </a:stretch>
        </p:blipFill>
        <p:spPr>
          <a:xfrm>
            <a:off x="1847528" y="1412776"/>
            <a:ext cx="8856984" cy="3345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623870" y="620205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Методологии разработки ПО </a:t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0" strike="noStrike" spc="-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936000" y="1459440"/>
            <a:ext cx="8112328" cy="17836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200" b="0" strike="noStrike" spc="-1" dirty="0">
                <a:latin typeface="Times New Roman" panose="02020603050405020304"/>
              </a:rPr>
              <a:t>Каскадная (водопадная) модель (W.W. </a:t>
            </a:r>
            <a:r>
              <a:rPr lang="ru-RU" sz="2200" b="0" strike="noStrike" spc="-1" dirty="0" err="1">
                <a:latin typeface="Times New Roman" panose="02020603050405020304"/>
              </a:rPr>
              <a:t>Royce</a:t>
            </a:r>
            <a:r>
              <a:rPr lang="ru-RU" sz="2200" b="0" strike="noStrike" spc="-1" dirty="0">
                <a:latin typeface="Times New Roman" panose="02020603050405020304"/>
              </a:rPr>
              <a:t>, 1970 г.)</a:t>
            </a: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endParaRPr lang="ru-RU" sz="2200" b="0" strike="noStrike" spc="-1" dirty="0">
              <a:latin typeface="Times New Roman" panose="02020603050405020304"/>
            </a:endParaRP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200" b="0" strike="noStrike" spc="-1" dirty="0">
                <a:latin typeface="Times New Roman" panose="02020603050405020304"/>
              </a:rPr>
              <a:t>Инкрементальная модель</a:t>
            </a: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endParaRPr lang="ru-RU" sz="2200" b="0" strike="noStrike" spc="-1" dirty="0">
              <a:latin typeface="Times New Roman" panose="02020603050405020304"/>
            </a:endParaRP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200" b="0" strike="noStrike" spc="-1" dirty="0">
                <a:latin typeface="Times New Roman" panose="02020603050405020304"/>
              </a:rPr>
              <a:t>Спиральная модель (Б. Боэм, 1988 г.)</a:t>
            </a:r>
          </a:p>
        </p:txBody>
      </p:sp>
      <p:sp>
        <p:nvSpPr>
          <p:cNvPr id="239" name="TextShape 3"/>
          <p:cNvSpPr txBox="1"/>
          <p:nvPr/>
        </p:nvSpPr>
        <p:spPr>
          <a:xfrm>
            <a:off x="3719736" y="4941168"/>
            <a:ext cx="7768440" cy="11065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marL="215900" indent="-215900"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200" b="0" strike="noStrike" spc="-1" dirty="0" err="1">
                <a:latin typeface="Times New Roman" panose="02020603050405020304"/>
              </a:rPr>
              <a:t>Rational</a:t>
            </a:r>
            <a:r>
              <a:rPr lang="ru-RU" sz="2200" b="0" strike="noStrike" spc="-1" dirty="0">
                <a:latin typeface="Times New Roman" panose="02020603050405020304"/>
              </a:rPr>
              <a:t> </a:t>
            </a:r>
            <a:r>
              <a:rPr lang="ru-RU" sz="2200" b="0" strike="noStrike" spc="-1" dirty="0" err="1">
                <a:latin typeface="Times New Roman" panose="02020603050405020304"/>
              </a:rPr>
              <a:t>Unified</a:t>
            </a:r>
            <a:r>
              <a:rPr lang="ru-RU" sz="2200" b="0" strike="noStrike" spc="-1" dirty="0">
                <a:latin typeface="Times New Roman" panose="02020603050405020304"/>
              </a:rPr>
              <a:t> </a:t>
            </a:r>
            <a:r>
              <a:rPr lang="ru-RU" sz="2200" b="0" strike="noStrike" spc="-1" dirty="0" err="1">
                <a:latin typeface="Times New Roman" panose="02020603050405020304"/>
              </a:rPr>
              <a:t>Process</a:t>
            </a:r>
            <a:r>
              <a:rPr lang="ru-RU" sz="2200" b="0" strike="noStrike" spc="-1" dirty="0">
                <a:latin typeface="Times New Roman" panose="02020603050405020304"/>
              </a:rPr>
              <a:t> (RUP) — методология проектирования ПО, использует спиральную модель разработки (итеративность и </a:t>
            </a:r>
            <a:r>
              <a:rPr lang="ru-RU" sz="2200" b="0" strike="noStrike" spc="-1" dirty="0" err="1">
                <a:latin typeface="Times New Roman" panose="02020603050405020304"/>
              </a:rPr>
              <a:t>этапность</a:t>
            </a:r>
            <a:r>
              <a:rPr lang="ru-RU" sz="2200" b="0" strike="noStrike" spc="-1" dirty="0">
                <a:latin typeface="Times New Roman" panose="02020603050405020304"/>
              </a:rPr>
              <a:t>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Объект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967680"/>
            <a:ext cx="7418880" cy="502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77880" y="68436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 err="1">
                <a:solidFill>
                  <a:srgbClr val="262626"/>
                </a:solidFill>
                <a:latin typeface="+mj-lt"/>
              </a:rPr>
              <a:t>Видение</a:t>
            </a:r>
            <a:r>
              <a:rPr lang="en-US" sz="4800" b="0" strike="noStrike" spc="-1" dirty="0">
                <a:solidFill>
                  <a:srgbClr val="262626"/>
                </a:solidFill>
                <a:latin typeface="+mj-lt"/>
              </a:rPr>
              <a:t> (Vision)</a:t>
            </a:r>
            <a:br>
              <a:rPr sz="1600" dirty="0">
                <a:latin typeface="+mj-lt"/>
              </a:rPr>
            </a:br>
            <a:endParaRPr lang="en-US" sz="4800" b="0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008000" y="1512000"/>
            <a:ext cx="9936000" cy="45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Times New Roman" panose="02020603050405020304"/>
              </a:rPr>
              <a:t>Цели и задачи</a:t>
            </a: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endParaRPr lang="ru-RU" sz="2000" b="0" strike="noStrike" spc="-1">
              <a:latin typeface="Times New Roman" panose="02020603050405020304"/>
            </a:endParaRP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Times New Roman" panose="02020603050405020304"/>
              </a:rPr>
              <a:t>Границы проекта</a:t>
            </a: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endParaRPr lang="ru-RU" sz="2000" b="0" strike="noStrike" spc="-1">
              <a:latin typeface="Times New Roman" panose="02020603050405020304"/>
            </a:endParaRP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Times New Roman" panose="02020603050405020304"/>
              </a:rPr>
              <a:t>Экономическое обоснование</a:t>
            </a: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endParaRPr lang="ru-RU" sz="2000" b="0" strike="noStrike" spc="-1">
              <a:latin typeface="Times New Roman" panose="02020603050405020304"/>
            </a:endParaRP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Times New Roman" panose="02020603050405020304"/>
              </a:rPr>
              <a:t>Основные требования, ограничения и ключевая функциональность продукта</a:t>
            </a: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endParaRPr lang="ru-RU" sz="2000" b="0" strike="noStrike" spc="-1">
              <a:latin typeface="Times New Roman" panose="02020603050405020304"/>
            </a:endParaRP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Times New Roman" panose="02020603050405020304"/>
              </a:rPr>
              <a:t>Базовая версия модели прецедентов</a:t>
            </a: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endParaRPr lang="ru-RU" sz="2000" b="0" strike="noStrike" spc="-1">
              <a:latin typeface="Times New Roman" panose="02020603050405020304"/>
            </a:endParaRPr>
          </a:p>
          <a:p>
            <a:pPr marL="215900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Times New Roman" panose="02020603050405020304"/>
              </a:rPr>
              <a:t>Оценка рисков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9A203CF-4BBB-40CF-929A-09E804B0B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75099"/>
              </p:ext>
            </p:extLst>
          </p:nvPr>
        </p:nvGraphicFramePr>
        <p:xfrm>
          <a:off x="1055440" y="760773"/>
          <a:ext cx="10081120" cy="533645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61101161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4135624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11667474"/>
                    </a:ext>
                  </a:extLst>
                </a:gridCol>
              </a:tblGrid>
              <a:tr h="33235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Функция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исходных требований (</a:t>
                      </a:r>
                      <a:r>
                        <a:rPr lang="en-US" sz="1400" dirty="0">
                          <a:effectLst/>
                        </a:rPr>
                        <a:t>stakeholder requirements</a:t>
                      </a:r>
                      <a:r>
                        <a:rPr lang="ru-RU" sz="1400" dirty="0">
                          <a:effectLst/>
                        </a:rPr>
                        <a:t>, технического задания) на предмет их корректности и возможности реализации.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1906620977"/>
                  </a:ext>
                </a:extLst>
              </a:tr>
              <a:tr h="321267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Согласование (при необходимости) со  </a:t>
                      </a:r>
                      <a:r>
                        <a:rPr lang="en-US" sz="1400">
                          <a:effectLst/>
                        </a:rPr>
                        <a:t>stakeholders</a:t>
                      </a:r>
                      <a:r>
                        <a:rPr lang="ru-RU" sz="1400">
                          <a:effectLst/>
                        </a:rPr>
                        <a:t> изменений или дополнений исходных требований.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2362149349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Сбор исходных данных для проектирования Системы.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3772335509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и описание систем-аналогов.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1061906254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Разработка концепции продукта, границ проекта.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3715637978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Составление (выявление)  бизнес-требований, </a:t>
                      </a:r>
                      <a:r>
                        <a:rPr lang="en-US" sz="1400">
                          <a:effectLst/>
                        </a:rPr>
                        <a:t>use cases</a:t>
                      </a:r>
                      <a:r>
                        <a:rPr lang="ru-RU" sz="1400">
                          <a:effectLst/>
                        </a:rPr>
                        <a:t> высшего уровня.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1088884527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Составление (выявление) требований к Системе.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3993354633"/>
                  </a:ext>
                </a:extLst>
              </a:tr>
              <a:tr h="321267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Специфика предметной области (космос, медицина, образование, финансы и так далее).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3557036025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Бизнес-правила (законы, нормы и так далее).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920513520"/>
                  </a:ext>
                </a:extLst>
              </a:tr>
              <a:tr h="321267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 пользователя разрабатываемой </a:t>
                      </a:r>
                      <a:r>
                        <a:rPr lang="en-US" sz="1400">
                          <a:effectLst/>
                        </a:rPr>
                        <a:t>IT</a:t>
                      </a:r>
                      <a:r>
                        <a:rPr lang="ru-RU" sz="1400">
                          <a:effectLst/>
                        </a:rPr>
                        <a:t>-системы/программного продукта (далее – Системы).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1287872331"/>
                  </a:ext>
                </a:extLst>
              </a:tr>
              <a:tr h="321267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Стандарты и регламенты составления технической и проектной документации (ГОСТ, ISO/IEC/IEEE и так далее).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2791065155"/>
                  </a:ext>
                </a:extLst>
              </a:tr>
              <a:tr h="321267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Специфика работы Системы на соответствующей платформе/технологии (Web, мобильные приложения, desktop приложения и так далее).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3939639374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Атрибуты качества программного обеспечения.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131699572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Атрибуты качества требований.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710280556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Виды нефункциональных требований к Системам.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2725555468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Основные методологии разработки Системы.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3993623608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Умение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Выявлять требования.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2700709893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Умение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Управлять беседой при интервью.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1796906436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Организовывать взаимодействие с заказчиками и пользователями.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1884750850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Умение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Осуществлять декомпозицию требований.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б/а, с/а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56" marR="57356" marT="0" marB="0"/>
                </a:tc>
                <a:extLst>
                  <a:ext uri="{0D108BD9-81ED-4DB2-BD59-A6C34878D82A}">
                    <a16:rowId xmlns:a16="http://schemas.microsoft.com/office/drawing/2014/main" val="190292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66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357C77-2060-4377-9B1D-9E424DEE4F4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81976" y="573941"/>
            <a:ext cx="5363582" cy="4247317"/>
          </a:xfrm>
        </p:spPr>
        <p:txBody>
          <a:bodyPr/>
          <a:lstStyle/>
          <a:p>
            <a:pPr lvl="4"/>
            <a:r>
              <a:rPr lang="ru-RU" sz="2000" b="1" dirty="0">
                <a:latin typeface="+mj-lt"/>
              </a:rPr>
              <a:t>Использование подходов и методологий: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мозговой штурм</a:t>
            </a:r>
            <a:endParaRPr lang="ru-RU" dirty="0">
              <a:latin typeface="+mj-lt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5</a:t>
            </a:r>
            <a:r>
              <a:rPr lang="en-US" sz="2000" dirty="0">
                <a:latin typeface="+mj-lt"/>
              </a:rPr>
              <a:t>WHY</a:t>
            </a:r>
            <a:endParaRPr lang="ru-RU" dirty="0">
              <a:latin typeface="+mj-lt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SWOT</a:t>
            </a:r>
            <a:endParaRPr lang="ru-RU" dirty="0">
              <a:latin typeface="+mj-lt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черный ящик</a:t>
            </a:r>
            <a:endParaRPr lang="ru-RU" dirty="0">
              <a:latin typeface="+mj-lt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функциональное моделирование (</a:t>
            </a:r>
            <a:r>
              <a:rPr lang="en-US" sz="2000" dirty="0">
                <a:latin typeface="+mj-lt"/>
              </a:rPr>
              <a:t>IDEF0</a:t>
            </a:r>
            <a:r>
              <a:rPr lang="ru-RU" sz="2000" dirty="0">
                <a:latin typeface="+mj-lt"/>
              </a:rPr>
              <a:t>)</a:t>
            </a:r>
            <a:endParaRPr lang="ru-RU" dirty="0">
              <a:latin typeface="+mj-lt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контекстная диаграмма</a:t>
            </a:r>
            <a:endParaRPr lang="ru-RU" dirty="0">
              <a:latin typeface="+mj-lt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+mj-lt"/>
              </a:rPr>
              <a:t>майндкарта</a:t>
            </a:r>
            <a:endParaRPr lang="ru-RU" sz="2000" dirty="0">
              <a:latin typeface="+mj-lt"/>
            </a:endParaRPr>
          </a:p>
          <a:p>
            <a:pPr lvl="4"/>
            <a:endParaRPr lang="ru-RU" dirty="0">
              <a:latin typeface="+mj-lt"/>
            </a:endParaRPr>
          </a:p>
          <a:p>
            <a:pPr lvl="4"/>
            <a:r>
              <a:rPr lang="ru-RU" sz="2000" b="1" dirty="0">
                <a:latin typeface="+mj-lt"/>
              </a:rPr>
              <a:t>Работа с документами: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Изучение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Деловая переписка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Ведение документов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17AFAC-E29A-44FD-AC70-6017673F0DD5}"/>
              </a:ext>
            </a:extLst>
          </p:cNvPr>
          <p:cNvSpPr/>
          <p:nvPr/>
        </p:nvSpPr>
        <p:spPr>
          <a:xfrm>
            <a:off x="6672064" y="2780928"/>
            <a:ext cx="5040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Коммуникативные навыки: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Фасилитация</a:t>
            </a:r>
            <a:endParaRPr lang="ru-RU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Медиатор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Интервьюирование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lvl="0"/>
            <a:r>
              <a:rPr lang="ru-RU" sz="2000" b="1" dirty="0"/>
              <a:t>Работа с требованиями: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Целеполагание (позиционирование)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Выявление заинтересованных лиц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Анализ конкурентов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Определение границ системы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Выявление требований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5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708</Words>
  <Application>Microsoft Office PowerPoint</Application>
  <PresentationFormat>Широкоэкранный</PresentationFormat>
  <Paragraphs>148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DejaVu Sans</vt:lpstr>
      <vt:lpstr>Garamond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требованиям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</dc:creator>
  <cp:lastModifiedBy>Ангелина Яцык</cp:lastModifiedBy>
  <cp:revision>67</cp:revision>
  <dcterms:created xsi:type="dcterms:W3CDTF">2019-09-20T08:14:00Z</dcterms:created>
  <dcterms:modified xsi:type="dcterms:W3CDTF">2023-09-18T10:32:54Z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  <property fmtid="{D5CDD505-2E9C-101B-9397-08002B2CF9AE}" pid="12" name="ICV">
    <vt:lpwstr>01E3931D83234B60874C7FF3D268F5C2</vt:lpwstr>
  </property>
  <property fmtid="{D5CDD505-2E9C-101B-9397-08002B2CF9AE}" pid="13" name="KSOProductBuildVer">
    <vt:lpwstr>1033-11.2.0.11225</vt:lpwstr>
  </property>
</Properties>
</file>