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88" r:id="rId2"/>
    <p:sldId id="346" r:id="rId3"/>
    <p:sldId id="345" r:id="rId4"/>
    <p:sldId id="348" r:id="rId5"/>
    <p:sldId id="320" r:id="rId6"/>
    <p:sldId id="347" r:id="rId7"/>
    <p:sldId id="342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61" r:id="rId16"/>
    <p:sldId id="356" r:id="rId17"/>
    <p:sldId id="357" r:id="rId18"/>
    <p:sldId id="358" r:id="rId19"/>
    <p:sldId id="359" r:id="rId20"/>
    <p:sldId id="360" r:id="rId21"/>
    <p:sldId id="362" r:id="rId22"/>
    <p:sldId id="363" r:id="rId23"/>
    <p:sldId id="365" r:id="rId24"/>
    <p:sldId id="366" r:id="rId25"/>
    <p:sldId id="367" r:id="rId26"/>
    <p:sldId id="368" r:id="rId27"/>
    <p:sldId id="369" r:id="rId28"/>
    <p:sldId id="370" r:id="rId29"/>
    <p:sldId id="337" r:id="rId30"/>
    <p:sldId id="338" r:id="rId31"/>
    <p:sldId id="339" r:id="rId32"/>
    <p:sldId id="364" r:id="rId33"/>
    <p:sldId id="371" r:id="rId34"/>
    <p:sldId id="297" r:id="rId35"/>
  </p:sldIdLst>
  <p:sldSz cx="4610100" cy="3460750"/>
  <p:notesSz cx="4610100" cy="34607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6" autoAdjust="0"/>
  </p:normalViewPr>
  <p:slideViewPr>
    <p:cSldViewPr>
      <p:cViewPr varScale="1">
        <p:scale>
          <a:sx n="211" d="100"/>
          <a:sy n="211" d="100"/>
        </p:scale>
        <p:origin x="1176" y="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9AE07-E390-4B91-92FF-B096313EB650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44EEF-5F86-42C6-BA4E-C2A81933F2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1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042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63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67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056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53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1A4C-39A7-4B3C-90A1-E64C4213D311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E9502-E0A8-4EA1-B232-C64E2069BF0D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7B804-13F8-4FFF-80C0-25483B706073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A336-9F03-4B96-9E14-8316DF284B4A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8F68-55C7-47FB-A685-A528B0064FFE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195" cy="49530"/>
          </a:xfrm>
          <a:custGeom>
            <a:avLst/>
            <a:gdLst/>
            <a:ahLst/>
            <a:cxnLst/>
            <a:rect l="l" t="t" r="r" b="b"/>
            <a:pathLst>
              <a:path w="4608195" h="49530">
                <a:moveTo>
                  <a:pt x="0" y="49250"/>
                </a:moveTo>
                <a:lnTo>
                  <a:pt x="4608004" y="49250"/>
                </a:lnTo>
                <a:lnTo>
                  <a:pt x="4608004" y="0"/>
                </a:lnTo>
                <a:lnTo>
                  <a:pt x="0" y="0"/>
                </a:lnTo>
                <a:lnTo>
                  <a:pt x="0" y="4925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67636"/>
            <a:ext cx="4608195" cy="2888615"/>
          </a:xfrm>
          <a:custGeom>
            <a:avLst/>
            <a:gdLst/>
            <a:ahLst/>
            <a:cxnLst/>
            <a:rect l="l" t="t" r="r" b="b"/>
            <a:pathLst>
              <a:path w="4608195" h="2888615">
                <a:moveTo>
                  <a:pt x="0" y="2888363"/>
                </a:moveTo>
                <a:lnTo>
                  <a:pt x="4608004" y="2888363"/>
                </a:lnTo>
                <a:lnTo>
                  <a:pt x="4608004" y="0"/>
                </a:lnTo>
                <a:lnTo>
                  <a:pt x="0" y="0"/>
                </a:lnTo>
                <a:lnTo>
                  <a:pt x="0" y="2888363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9250"/>
            <a:ext cx="4608195" cy="518795"/>
          </a:xfrm>
          <a:custGeom>
            <a:avLst/>
            <a:gdLst/>
            <a:ahLst/>
            <a:cxnLst/>
            <a:rect l="l" t="t" r="r" b="b"/>
            <a:pathLst>
              <a:path w="4608195" h="518795">
                <a:moveTo>
                  <a:pt x="0" y="0"/>
                </a:moveTo>
                <a:lnTo>
                  <a:pt x="4608055" y="0"/>
                </a:lnTo>
                <a:lnTo>
                  <a:pt x="4608055" y="518386"/>
                </a:lnTo>
                <a:lnTo>
                  <a:pt x="0" y="518386"/>
                </a:lnTo>
                <a:lnTo>
                  <a:pt x="0" y="0"/>
                </a:lnTo>
                <a:close/>
              </a:path>
            </a:pathLst>
          </a:custGeom>
          <a:solidFill>
            <a:srgbClr val="668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9788" y="112517"/>
            <a:ext cx="664897" cy="359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5835" y="580166"/>
            <a:ext cx="3478428" cy="455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2851" y="883727"/>
            <a:ext cx="3884396" cy="2371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16481" y="3363340"/>
            <a:ext cx="95313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950D-937B-4A31-B6C8-489931F7B879}" type="datetime1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pPr marL="69850">
                <a:lnSpc>
                  <a:spcPts val="660"/>
                </a:lnSpc>
              </a:pPr>
              <a:t>‹#›</a:t>
            </a:fld>
            <a:r>
              <a:rPr spc="70" dirty="0"/>
              <a:t>/31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09550" y="1501775"/>
            <a:ext cx="4572000" cy="678680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marL="494030" algn="ctr">
              <a:lnSpc>
                <a:spcPct val="100000"/>
              </a:lnSpc>
            </a:pPr>
            <a:r>
              <a:rPr i="0" spc="100" dirty="0" err="1">
                <a:latin typeface="+mj-lt"/>
              </a:rPr>
              <a:t>Лекция</a:t>
            </a:r>
            <a:r>
              <a:rPr i="0" spc="100" dirty="0">
                <a:latin typeface="+mj-lt"/>
              </a:rPr>
              <a:t> </a:t>
            </a:r>
            <a:r>
              <a:rPr lang="ru-RU" i="0" spc="114" dirty="0" smtClean="0">
                <a:latin typeface="+mj-lt"/>
              </a:rPr>
              <a:t>4</a:t>
            </a:r>
            <a:r>
              <a:rPr i="0" spc="114" dirty="0" smtClean="0">
                <a:latin typeface="+mj-lt"/>
              </a:rPr>
              <a:t>. </a:t>
            </a:r>
            <a:r>
              <a:rPr lang="ru-RU" i="0" spc="114" dirty="0" smtClean="0">
                <a:latin typeface="+mj-lt"/>
              </a:rPr>
              <a:t/>
            </a:r>
            <a:br>
              <a:rPr lang="ru-RU" i="0" spc="114" dirty="0" smtClean="0">
                <a:latin typeface="+mj-lt"/>
              </a:rPr>
            </a:br>
            <a:r>
              <a:rPr lang="ru-RU" i="0" spc="114" dirty="0" smtClean="0">
                <a:latin typeface="+mj-lt"/>
              </a:rPr>
              <a:t>Обработка исключительных ситуаций</a:t>
            </a:r>
            <a:endParaRPr i="0" spc="310" dirty="0">
              <a:latin typeface="+mj-l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</a:t>
            </a:fld>
            <a:r>
              <a:rPr spc="70" smtClean="0"/>
              <a:t>/</a:t>
            </a:r>
            <a:r>
              <a:rPr lang="en-US" spc="70" smtClean="0"/>
              <a:t>34</a:t>
            </a:r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31677905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58525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Следует возвращать не одно значение, а </a:t>
            </a:r>
            <a:r>
              <a:rPr lang="en-US" sz="1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pair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sz="1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Error_code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В таком случае, пользователь должен будет проверять </a:t>
            </a:r>
            <a:r>
              <a:rPr lang="en-US" sz="1000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Error_code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предмет возникновения ошибок в процессе выполнения кода.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10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Обработка ошибок в функции (</a:t>
            </a:r>
            <a:r>
              <a:rPr lang="en-US" i="0" kern="0" spc="80" dirty="0" smtClean="0">
                <a:latin typeface="+mj-lt"/>
                <a:cs typeface="Calibri"/>
              </a:rPr>
              <a:t>no exceptions)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781050" y="1654176"/>
            <a:ext cx="3056888" cy="10668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function(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pair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my_vector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error_code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 v =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make_vector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(n);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switch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v.second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Обработка ошибки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...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my_vector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val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v.first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Выполнение функции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4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9873847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135469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этапе проектирования, система разбивается на модели, связанные в иерархическую структуру. 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каждого модуля определяется множество исключительных ситуаций, которые могут в нем возникнуть и множество ситуаций, которые он может обработать самостоятельно.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исключительная ситуация не может быть обработана данным модулем – он делегирует её обработку вышестоящему уровню.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11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Многоуровневая обработка исключений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0386762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1123861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Исключение возбуждается путем создания объекта-исключения и «</a:t>
            </a:r>
            <a:r>
              <a:rPr lang="ru-RU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пробрасывания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его вверх по стеку вызовов с использованием оператора </a:t>
            </a:r>
            <a:r>
              <a:rPr lang="en-US" sz="1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throw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Объект-исключение, который будет описывать возникшую исключительную ситуацию должен содержать конструктор копирования или перемещения.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12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Возбуждение исключений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814705" y="2209460"/>
            <a:ext cx="3056888" cy="51151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if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/*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Возникла ошибка.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*/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throw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ClassException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Ошибка</a:t>
            </a:r>
            <a:endParaRPr lang="en-US" sz="800" kern="0" dirty="0" smtClean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throw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ClassException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7153249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96997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Инструкции, которые могут возбуждать исключения должны быть заключены в </a:t>
            </a:r>
            <a:r>
              <a:rPr lang="en-US" sz="1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блок.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блока </a:t>
            </a:r>
            <a:r>
              <a:rPr lang="en-US" sz="1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следует список обработчиков – блоков </a:t>
            </a:r>
            <a:r>
              <a:rPr lang="en-US" sz="1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catch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отвечающих за обработку исключительных ситуаций, возникающих в процессе выполнения блока </a:t>
            </a:r>
            <a:r>
              <a:rPr lang="en-US" sz="1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13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Блок </a:t>
            </a:r>
            <a:r>
              <a:rPr lang="en-US" i="0" kern="0" spc="80" dirty="0" smtClean="0">
                <a:latin typeface="+mj-lt"/>
                <a:cs typeface="Calibri"/>
              </a:rPr>
              <a:t>try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857250" y="2111375"/>
            <a:ext cx="3056888" cy="70797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try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function();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catch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MyException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Обработка исключительной ситуации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0113798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816085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Исключения обрабатываются в блоках </a:t>
            </a:r>
            <a:r>
              <a:rPr lang="en-US" sz="1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catch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Когда какая-то инструкция внутри блока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возбуждает исключение – просматривается список последующих блоков </a:t>
            </a:r>
            <a:r>
              <a:rPr lang="en-US" sz="10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catch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поисках того, который сможет обработать возникшее исключение.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14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Перехват исключений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814705" y="1882775"/>
            <a:ext cx="3056888" cy="115146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try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function();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catch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MyException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Обработка исключительной ситуации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catch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MyException2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ex)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Обработка исключительной ситуации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catch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MyException3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&amp;ex)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Обработка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исключительной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ситуации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9008273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58525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«отлова» любых исключений, возникающих в блоке </a:t>
            </a:r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 зависимости от их типа, следует использовать конструкцию следующего вида: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15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Перехват исключений любых типов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552450" y="1654175"/>
            <a:ext cx="3581400" cy="115146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try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function();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catch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MyException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Обработка исключительной ситуации типа </a:t>
            </a:r>
            <a:r>
              <a:rPr lang="en-US" sz="800" kern="0" dirty="0" err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MyException</a:t>
            </a:r>
            <a:endParaRPr lang="ru-RU" sz="800" kern="0" dirty="0" smtClean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catch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...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Обработка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всех остальных типов исключительных ситуаций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001427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2201079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среди блоков </a:t>
            </a:r>
            <a:r>
              <a:rPr lang="en-US" sz="1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catch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обнаружилось способного обработать возбужденное исключение – производится поиск подходящих обработчиков на вышестоящих уровнях, т.е. в блоках кода, непосредственно вызвавших текущий.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Таким образом происходит «раскрутка» стека до точки входа в приложение. Если на всем протяжении не было встречено подходящего обработчика – исключение считается не обработанным.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таком случае вызывается функция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terminate() –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текущий обработчик завершения. По умолчанию он реализован как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abort()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вызывает деструкторы, завершает программу с ошибкой.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Изменить такое поведение можно задав функцию-обработчик завершения через 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set_terminate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terminate_handler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16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Раскрутка стека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713568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03895" y="864906"/>
            <a:ext cx="4267200" cy="96997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Может оказаться, что в одном блоке </a:t>
            </a:r>
            <a:r>
              <a:rPr lang="en-US" sz="1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catch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 удалось полностью обработать исключение.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Выполнив некоторые корректирующие действия,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catch-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обработчик может решить, что дальнейшую обработку следует поручить функции, расположенной «выше» в цепочке вызовов.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17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Повторное возбуждение исключения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814705" y="2111375"/>
            <a:ext cx="3056888" cy="82732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try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function();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catch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MyException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Частичная обработка исключительной ситуации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throw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2842411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18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err="1" smtClean="0">
                <a:latin typeface="+mj-lt"/>
                <a:cs typeface="Calibri"/>
              </a:rPr>
              <a:t>Ресурсозатратность</a:t>
            </a:r>
            <a:r>
              <a:rPr lang="ru-RU" i="0" kern="0" spc="80" dirty="0" smtClean="0">
                <a:latin typeface="+mj-lt"/>
                <a:cs typeface="Calibri"/>
              </a:rPr>
              <a:t> механизма исключений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552450" y="968375"/>
            <a:ext cx="3581400" cy="21336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main() {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result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0;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try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Вывод сообщения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first(10);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Вызов деструктора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и вывод сообщения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second(20);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Вызов деструкторов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и вывод сообщения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result = first + second &gt; 0 ? 0 : 1;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catch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...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cerr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&lt;&lt;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“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Произошла ошибка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”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result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-1;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res;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5614140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03895" y="864906"/>
            <a:ext cx="4267200" cy="73914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декларации списка исключений, которые может породить функция в процессе своего выполнения использовался спецификатор </a:t>
            </a:r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throw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параметрами, указываемый после списка аргументов функции (</a:t>
            </a:r>
            <a:r>
              <a:rPr lang="ru-RU" sz="1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исключен в стандарте С++11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19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Спецификатор исключений </a:t>
            </a:r>
            <a:r>
              <a:rPr lang="en-US" i="0" kern="0" spc="80" dirty="0" smtClean="0">
                <a:latin typeface="+mj-lt"/>
                <a:cs typeface="Calibri"/>
              </a:rPr>
              <a:t>throw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400050" y="1819490"/>
            <a:ext cx="3886200" cy="15240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firstFunction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throw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//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Тело функции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secondFunction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throw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MyFirstException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MySecondException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Тело функции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thirdFunction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Тело функции</a:t>
            </a:r>
            <a:endParaRPr lang="en-US" sz="800" kern="0" dirty="0" smtClean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450359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55049"/>
            <a:ext cx="4267200" cy="227802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Остановка программы: </a:t>
            </a:r>
          </a:p>
          <a:p>
            <a:pPr marL="598805" lvl="1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ОЧЕНЬ плохо.</a:t>
            </a:r>
          </a:p>
          <a:p>
            <a:pPr marL="598805" lvl="1" algn="just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Возврат кода ошибки из вызванного метода:</a:t>
            </a:r>
          </a:p>
          <a:p>
            <a:pPr marL="598805" lvl="1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getValueFromDB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();</a:t>
            </a:r>
          </a:p>
          <a:p>
            <a:pPr marL="598805" lvl="1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Конструктор.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Сообщение об ошибке через внешнюю переменную (</a:t>
            </a:r>
            <a:r>
              <a:rPr lang="en-US" sz="1000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errno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98805" lvl="1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постоянно проверять значение;</a:t>
            </a:r>
          </a:p>
          <a:p>
            <a:pPr marL="598805" lvl="1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Плохо работает в многопоточной среде.</a:t>
            </a: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13055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функций-обработчиков сразу:</a:t>
            </a:r>
          </a:p>
          <a:p>
            <a:pPr marL="598805" lvl="1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Обработчик ошибки должен решить её в месте вызова;</a:t>
            </a:r>
          </a:p>
          <a:p>
            <a:pPr marL="598805" lvl="1" algn="just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Должен быть универсален.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4" y="639605"/>
            <a:ext cx="39468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Традиционные подходы к обработке ошибок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4858446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03895" y="864906"/>
            <a:ext cx="4267200" cy="135469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снижения накладных расходов, возникающих при использовании механизма исключений используется спецификатор </a:t>
            </a:r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noexcept</a:t>
            </a:r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добавлен в стандарте </a:t>
            </a:r>
            <a:r>
              <a:rPr lang="en-US" sz="1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C++11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 гарантирует, что функция, отмеченная данным спецификатором не сгенерирует никакого исключения в процессе выполнения.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же это произойдет – будет вызвана функция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terminate()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 раскрутки стека.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20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Спецификатор исключений </a:t>
            </a:r>
            <a:r>
              <a:rPr lang="en-US" i="0" kern="0" spc="80" dirty="0" err="1" smtClean="0">
                <a:latin typeface="+mj-lt"/>
                <a:cs typeface="Calibri"/>
              </a:rPr>
              <a:t>noexcept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652981" y="2339975"/>
            <a:ext cx="3352800" cy="9144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firstFunction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noexcept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Тело метода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secondFunction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Тело метода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14305413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1124116"/>
            <a:ext cx="4267200" cy="1277749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того чтобы операцию можно было считать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exception-safe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она должна оставлять программу в консистентном состоянии,  вне зависимости от того, была она завершена успешно или возникла исключительная ситуация.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Применительно к объектам консистентное состояние значит что конструктор объекта успешно выполнился, деструктор еще не был вызван, а сам объект соответствует инварианту класса.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21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Гарантии в механизме исключений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0797764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1124116"/>
            <a:ext cx="4267200" cy="166247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err="1"/>
              <a:t>Basic</a:t>
            </a:r>
            <a:r>
              <a:rPr lang="ru-RU" sz="1000" dirty="0"/>
              <a:t> </a:t>
            </a:r>
            <a:r>
              <a:rPr lang="ru-RU" sz="1000" dirty="0" err="1"/>
              <a:t>guarantee</a:t>
            </a:r>
            <a:r>
              <a:rPr lang="ru-RU" sz="1000" dirty="0"/>
              <a:t> (для всех операций</a:t>
            </a:r>
            <a:r>
              <a:rPr lang="ru-RU" sz="1000" dirty="0" smtClean="0"/>
              <a:t>) – соблюдается </a:t>
            </a:r>
            <a:r>
              <a:rPr lang="ru-RU" sz="1000" dirty="0"/>
              <a:t>базовый инвариант для всех объектов, нет утечки ресурсов (памяти, дескрипторов и т.д.).</a:t>
            </a: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000" dirty="0" err="1"/>
              <a:t>Strong</a:t>
            </a:r>
            <a:r>
              <a:rPr lang="ru-RU" sz="1000" dirty="0"/>
              <a:t> </a:t>
            </a:r>
            <a:r>
              <a:rPr lang="ru-RU" sz="1000" dirty="0" err="1"/>
              <a:t>guarantee</a:t>
            </a:r>
            <a:r>
              <a:rPr lang="ru-RU" sz="1000" dirty="0"/>
              <a:t> (для ключевых операций</a:t>
            </a:r>
            <a:r>
              <a:rPr lang="ru-RU" sz="1000" dirty="0" smtClean="0"/>
              <a:t>) – в </a:t>
            </a:r>
            <a:r>
              <a:rPr lang="ru-RU" sz="1000" dirty="0"/>
              <a:t>дополнение к базовым гарантиям, операции либо выполняются полностью, либо не имеют эффекта совсем.</a:t>
            </a: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000" dirty="0" err="1"/>
              <a:t>Nothrow</a:t>
            </a:r>
            <a:r>
              <a:rPr lang="ru-RU" sz="1000" dirty="0"/>
              <a:t> </a:t>
            </a:r>
            <a:r>
              <a:rPr lang="ru-RU" sz="1000" dirty="0" err="1"/>
              <a:t>guarantee</a:t>
            </a:r>
            <a:r>
              <a:rPr lang="ru-RU" sz="1000" dirty="0"/>
              <a:t> (для некоторых операций</a:t>
            </a:r>
            <a:r>
              <a:rPr lang="ru-RU" sz="1000" dirty="0" smtClean="0"/>
              <a:t>) – гарантируют </a:t>
            </a:r>
            <a:r>
              <a:rPr lang="ru-RU" sz="1000" dirty="0"/>
              <a:t>отсутствие возможности возбуждения исключения при выполнении операции.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22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Гарантии библиотечных функций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2728358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351257" y="1044575"/>
            <a:ext cx="4021060" cy="150858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algn="just"/>
            <a:r>
              <a:rPr lang="ru-RU" sz="1000" dirty="0" smtClean="0"/>
              <a:t>Исключения в конструкторе: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/>
              <a:t>Допустимы;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/>
              <a:t>Объект не считается полностью сконструированным;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/>
              <a:t>Не вызывается деструктор.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000" dirty="0"/>
          </a:p>
          <a:p>
            <a:pPr algn="just"/>
            <a:r>
              <a:rPr lang="ru-RU" sz="1000" dirty="0" smtClean="0"/>
              <a:t>Исключения в деструкторе: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/>
              <a:t>Недопустимы;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/>
              <a:t>После броска объект находится в неопределенном состоянии.</a:t>
            </a:r>
          </a:p>
          <a:p>
            <a:pPr algn="just"/>
            <a:endParaRPr lang="ru-RU" sz="10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23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Исключения в конструкторе / деструкторе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8025990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24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Стандартные классы исключений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3801" y="2007988"/>
            <a:ext cx="838200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exception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38250" y="944075"/>
            <a:ext cx="1143000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bad_alloc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43720" y="1298004"/>
            <a:ext cx="1137530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bad_cast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38250" y="1651933"/>
            <a:ext cx="1143000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bad_typeid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38250" y="2037065"/>
            <a:ext cx="1143000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logic_error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38250" y="2422197"/>
            <a:ext cx="1143000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ios_base</a:t>
            </a:r>
            <a:r>
              <a:rPr lang="en-US" sz="1200" b="1" dirty="0" smtClean="0">
                <a:solidFill>
                  <a:schemeClr val="tx1"/>
                </a:solidFill>
              </a:rPr>
              <a:t>::failure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38250" y="2797175"/>
            <a:ext cx="1143000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runtime_error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43720" y="3143906"/>
            <a:ext cx="1143000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bad_axcaption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71988" y="1133814"/>
            <a:ext cx="1314262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domain_error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77458" y="1427137"/>
            <a:ext cx="1308792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invalid_argument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72176" y="1722709"/>
            <a:ext cx="1314073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length_error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71987" y="2022943"/>
            <a:ext cx="1314261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out_of_range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71988" y="2500007"/>
            <a:ext cx="1134700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range_error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71988" y="2797175"/>
            <a:ext cx="1134700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overflow_error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71988" y="3094343"/>
            <a:ext cx="1143000" cy="24760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underflow_error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932484" y="2153048"/>
            <a:ext cx="14957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1083020" y="1063039"/>
            <a:ext cx="2830" cy="2204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2" idx="1"/>
          </p:cNvCxnSpPr>
          <p:nvPr/>
        </p:nvCxnSpPr>
        <p:spPr>
          <a:xfrm flipH="1">
            <a:off x="1083020" y="1067878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1083020" y="1421807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1082054" y="1775736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1082054" y="2153048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082054" y="2949575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1088490" y="3267709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088490" y="2568575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2816724" y="1246451"/>
            <a:ext cx="1415" cy="9002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811288" y="2594634"/>
            <a:ext cx="1" cy="623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2816758" y="1249811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2816758" y="1550940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2813550" y="1846512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2813550" y="2146746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2816758" y="3218146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2816758" y="2924436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2811288" y="2594634"/>
            <a:ext cx="155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>
            <a:off x="2381250" y="2924436"/>
            <a:ext cx="4300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2381250" y="2148546"/>
            <a:ext cx="4300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992669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400050" y="999805"/>
            <a:ext cx="4021060" cy="166247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algn="just"/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bad_alloc</a:t>
            </a:r>
            <a:r>
              <a:rPr lang="en-US" sz="1000" dirty="0" smtClean="0"/>
              <a:t> – </a:t>
            </a:r>
            <a:r>
              <a:rPr lang="ru-RU" sz="1000" dirty="0" smtClean="0"/>
              <a:t>генерируется при неудачном выполнении оператора </a:t>
            </a:r>
            <a:r>
              <a:rPr lang="en-US" sz="1000" dirty="0" smtClean="0"/>
              <a:t>new.</a:t>
            </a:r>
            <a:endParaRPr lang="ru-RU" sz="1000" dirty="0" smtClean="0"/>
          </a:p>
          <a:p>
            <a:pPr algn="just"/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bad_cast</a:t>
            </a:r>
            <a:r>
              <a:rPr lang="en-US" sz="1000" dirty="0" smtClean="0"/>
              <a:t> – </a:t>
            </a:r>
            <a:r>
              <a:rPr lang="ru-RU" sz="1000" dirty="0" smtClean="0"/>
              <a:t>генерируется оператором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dynamic_cast</a:t>
            </a:r>
            <a:r>
              <a:rPr lang="ru-RU" sz="1000" dirty="0" smtClean="0"/>
              <a:t>, если преобразование типа по ссылке во время выполнения завершается неудачей.</a:t>
            </a:r>
          </a:p>
          <a:p>
            <a:pPr algn="just"/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bad_typeid</a:t>
            </a:r>
            <a:r>
              <a:rPr lang="en-US" sz="1000" dirty="0" smtClean="0"/>
              <a:t> – </a:t>
            </a:r>
            <a:r>
              <a:rPr lang="ru-RU" sz="1000" dirty="0" smtClean="0"/>
              <a:t>генерируется оператором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typeid</a:t>
            </a:r>
            <a:r>
              <a:rPr lang="en-US" sz="1000" dirty="0" smtClean="0"/>
              <a:t>, </a:t>
            </a:r>
            <a:r>
              <a:rPr lang="ru-RU" sz="1000" dirty="0" smtClean="0"/>
              <a:t>предназначенным для идентификации типов во время выполнения, в случае если в качестве аргумента передан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nullptr</a:t>
            </a:r>
            <a:r>
              <a:rPr lang="en-US" sz="1000" dirty="0" smtClean="0"/>
              <a:t>.</a:t>
            </a:r>
            <a:endParaRPr lang="en-US" sz="1000" dirty="0"/>
          </a:p>
          <a:p>
            <a:pPr algn="just"/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bad_exception</a:t>
            </a:r>
            <a:r>
              <a:rPr lang="en-US" sz="1000" dirty="0" smtClean="0"/>
              <a:t> – </a:t>
            </a:r>
            <a:r>
              <a:rPr lang="ru-RU" sz="1000" dirty="0" smtClean="0"/>
              <a:t>предназначено для обработки непредвиденных исключений. В его обработке задействована функция </a:t>
            </a:r>
            <a:r>
              <a:rPr lang="en-US" sz="1000" dirty="0"/>
              <a:t>unexpected</a:t>
            </a:r>
            <a:r>
              <a:rPr lang="en-US" sz="1000" dirty="0" smtClean="0"/>
              <a:t>.</a:t>
            </a:r>
            <a:endParaRPr lang="ru-RU" sz="10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25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Классы исключений языковой поддержки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652981" y="2797175"/>
            <a:ext cx="3352800" cy="4572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function()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throw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MyException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bad_exception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Тело метода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9140792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400050" y="999805"/>
            <a:ext cx="4021060" cy="166247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algn="just"/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invalid_argument</a:t>
            </a:r>
            <a:r>
              <a:rPr lang="en-US" sz="1000" dirty="0" smtClean="0"/>
              <a:t> –</a:t>
            </a:r>
            <a:r>
              <a:rPr lang="ru-RU" sz="1000" dirty="0" smtClean="0"/>
              <a:t> передано недопустимое значение аргумента</a:t>
            </a:r>
            <a:r>
              <a:rPr lang="en-US" sz="1000" dirty="0" smtClean="0"/>
              <a:t>.</a:t>
            </a:r>
            <a:endParaRPr lang="ru-RU" sz="1000" dirty="0" smtClean="0"/>
          </a:p>
          <a:p>
            <a:pPr algn="just"/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length_error</a:t>
            </a:r>
            <a:r>
              <a:rPr lang="en-US" sz="1000" dirty="0" smtClean="0"/>
              <a:t> –</a:t>
            </a:r>
            <a:r>
              <a:rPr lang="ru-RU" sz="1000" dirty="0" smtClean="0"/>
              <a:t> осуществлена попытка выполнения операции, нарушающей ограничения на максимальный размер.</a:t>
            </a:r>
          </a:p>
          <a:p>
            <a:pPr algn="just"/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out_of_range</a:t>
            </a:r>
            <a:r>
              <a:rPr lang="en-US" sz="1000" dirty="0" smtClean="0"/>
              <a:t> –</a:t>
            </a:r>
            <a:r>
              <a:rPr lang="ru-RU" sz="1000" dirty="0" smtClean="0"/>
              <a:t> аргумент не входит в интервал допустимых значений</a:t>
            </a:r>
            <a:r>
              <a:rPr lang="en-US" sz="1000" dirty="0" smtClean="0"/>
              <a:t>.</a:t>
            </a:r>
            <a:endParaRPr lang="en-US" sz="1000" dirty="0"/>
          </a:p>
          <a:p>
            <a:pPr algn="just"/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domain_error</a:t>
            </a:r>
            <a:r>
              <a:rPr lang="en-US" sz="1000" dirty="0" smtClean="0"/>
              <a:t> – </a:t>
            </a:r>
            <a:r>
              <a:rPr lang="ru-RU" sz="1000" dirty="0" smtClean="0"/>
              <a:t>ошибка выхода за пределы области допустимых значений.</a:t>
            </a:r>
          </a:p>
          <a:p>
            <a:pPr algn="just"/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ios_base</a:t>
            </a:r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::failure</a:t>
            </a:r>
            <a:r>
              <a:rPr lang="en-US" sz="1000" dirty="0" smtClean="0"/>
              <a:t> </a:t>
            </a:r>
            <a:r>
              <a:rPr lang="en-US" sz="1000" dirty="0"/>
              <a:t>– </a:t>
            </a:r>
            <a:r>
              <a:rPr lang="ru-RU" sz="1000" dirty="0" smtClean="0"/>
              <a:t>генерируется при изменении состояния потока вследствие ошибки или достижения конца файла.</a:t>
            </a:r>
            <a:endParaRPr lang="ru-RU" sz="1000" dirty="0"/>
          </a:p>
          <a:p>
            <a:pPr algn="just"/>
            <a:endParaRPr lang="ru-RU" sz="10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26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Классы исключений стандартной библиотеки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2307684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294520" y="1657096"/>
            <a:ext cx="4021060" cy="1200805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algn="just"/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range_error</a:t>
            </a:r>
            <a:r>
              <a:rPr lang="en-US" sz="1000" dirty="0" smtClean="0"/>
              <a:t> –</a:t>
            </a:r>
            <a:r>
              <a:rPr lang="ru-RU" sz="1000" dirty="0" smtClean="0"/>
              <a:t> выход за пределы допустимого интервала во внутренних вычислениях</a:t>
            </a:r>
            <a:r>
              <a:rPr lang="en-US" sz="1000" dirty="0" smtClean="0"/>
              <a:t>.</a:t>
            </a:r>
            <a:endParaRPr lang="ru-RU" sz="1000" dirty="0" smtClean="0"/>
          </a:p>
          <a:p>
            <a:pPr algn="just"/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overflow_error</a:t>
            </a:r>
            <a:r>
              <a:rPr lang="en-US" sz="1000" dirty="0" smtClean="0"/>
              <a:t> –</a:t>
            </a:r>
            <a:r>
              <a:rPr lang="ru-RU" sz="1000" dirty="0" smtClean="0"/>
              <a:t> математическое переполнение.</a:t>
            </a:r>
          </a:p>
          <a:p>
            <a:pPr algn="just"/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underflow_error</a:t>
            </a:r>
            <a:r>
              <a:rPr lang="en-US" sz="1000" dirty="0" smtClean="0"/>
              <a:t> </a:t>
            </a:r>
            <a:r>
              <a:rPr lang="en-US" sz="1000" dirty="0"/>
              <a:t>–</a:t>
            </a:r>
            <a:r>
              <a:rPr lang="ru-RU" sz="1000" dirty="0"/>
              <a:t> </a:t>
            </a:r>
            <a:r>
              <a:rPr lang="ru-RU" sz="1000" dirty="0" smtClean="0"/>
              <a:t>математическая потеря точности.</a:t>
            </a:r>
            <a:endParaRPr lang="ru-RU" sz="1000" dirty="0"/>
          </a:p>
          <a:p>
            <a:pPr algn="just"/>
            <a:endParaRPr lang="ru-RU" sz="1000" dirty="0" smtClean="0"/>
          </a:p>
          <a:p>
            <a:pPr algn="just"/>
            <a:endParaRPr lang="ru-RU" sz="1000" dirty="0"/>
          </a:p>
          <a:p>
            <a:pPr algn="just"/>
            <a:endParaRPr lang="ru-RU" sz="10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27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Классы исключений для внешних ошибок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171450" y="968375"/>
            <a:ext cx="4267200" cy="58525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Исключения, производные от </a:t>
            </a:r>
            <a:r>
              <a:rPr lang="en-US" sz="10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runtime_error</a:t>
            </a: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сообщают о событиях, не контролируемых программой. В стандартную библиотеку С++ включены следующие классы ошибок времени выполнения:</a:t>
            </a:r>
            <a:endParaRPr lang="ru-RU"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7596281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332619" y="1012377"/>
            <a:ext cx="4021060" cy="2201079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000" dirty="0" smtClean="0"/>
              <a:t>&lt;</a:t>
            </a:r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exception</a:t>
            </a:r>
            <a:r>
              <a:rPr lang="en-US" sz="1000" dirty="0" smtClean="0"/>
              <a:t>&gt; –</a:t>
            </a:r>
            <a:r>
              <a:rPr lang="ru-RU" sz="1000" dirty="0" smtClean="0"/>
              <a:t> базовые классы 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exception</a:t>
            </a:r>
            <a:r>
              <a:rPr lang="en-US" sz="1000" dirty="0" smtClean="0"/>
              <a:t> </a:t>
            </a:r>
            <a:r>
              <a:rPr lang="ru-RU" sz="1000" dirty="0" smtClean="0"/>
              <a:t>и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bad_exception</a:t>
            </a:r>
            <a:r>
              <a:rPr lang="en-US" sz="1000" dirty="0" smtClean="0"/>
              <a:t>.</a:t>
            </a:r>
            <a:endParaRPr lang="ru-RU" sz="1000" dirty="0" smtClean="0"/>
          </a:p>
          <a:p>
            <a:pPr algn="just">
              <a:lnSpc>
                <a:spcPct val="150000"/>
              </a:lnSpc>
            </a:pPr>
            <a:r>
              <a:rPr lang="en-US" sz="1000" dirty="0" smtClean="0"/>
              <a:t>&lt;</a:t>
            </a:r>
            <a:r>
              <a:rPr 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</a:t>
            </a:r>
            <a:r>
              <a:rPr lang="en-US" sz="1000" dirty="0" smtClean="0"/>
              <a:t>&gt; –</a:t>
            </a:r>
            <a:r>
              <a:rPr lang="ru-RU" sz="1000" dirty="0" smtClean="0"/>
              <a:t> класс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bad_alloc</a:t>
            </a:r>
            <a:r>
              <a:rPr lang="ru-RU" sz="1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000" dirty="0" smtClean="0"/>
              <a:t>&lt;</a:t>
            </a:r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typeinfo</a:t>
            </a:r>
            <a:r>
              <a:rPr lang="en-US" sz="1000" dirty="0" smtClean="0"/>
              <a:t>&gt; –</a:t>
            </a:r>
            <a:r>
              <a:rPr lang="ru-RU" sz="1000" dirty="0" smtClean="0"/>
              <a:t> классы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bad_cast</a:t>
            </a:r>
            <a:r>
              <a:rPr lang="en-US" sz="1000" dirty="0" smtClean="0"/>
              <a:t> </a:t>
            </a:r>
            <a:r>
              <a:rPr lang="ru-RU" sz="1000" dirty="0" smtClean="0"/>
              <a:t>и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bad_typeid</a:t>
            </a:r>
            <a:r>
              <a:rPr lang="ru-RU" sz="1000" dirty="0" smtClean="0"/>
              <a:t>.</a:t>
            </a:r>
            <a:endParaRPr lang="en-US" sz="1000" dirty="0" smtClean="0"/>
          </a:p>
          <a:p>
            <a:pPr algn="just">
              <a:lnSpc>
                <a:spcPct val="150000"/>
              </a:lnSpc>
            </a:pPr>
            <a:r>
              <a:rPr lang="en-US" sz="1000" dirty="0" smtClean="0"/>
              <a:t>&lt;</a:t>
            </a:r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ios</a:t>
            </a:r>
            <a:r>
              <a:rPr lang="en-US" sz="1000" dirty="0" smtClean="0"/>
              <a:t>&gt; </a:t>
            </a:r>
            <a:r>
              <a:rPr lang="en-US" sz="1000" dirty="0"/>
              <a:t>–</a:t>
            </a:r>
            <a:r>
              <a:rPr lang="ru-RU" sz="1000" dirty="0"/>
              <a:t> </a:t>
            </a:r>
            <a:r>
              <a:rPr lang="ru-RU" sz="1000" dirty="0" smtClean="0"/>
              <a:t>класс </a:t>
            </a:r>
            <a:r>
              <a:rPr 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ios_base</a:t>
            </a:r>
            <a:r>
              <a:rPr lang="en-US" sz="1000" dirty="0" smtClean="0"/>
              <a:t>::</a:t>
            </a:r>
            <a:r>
              <a:rPr lang="en-US" sz="1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failure</a:t>
            </a:r>
            <a:r>
              <a:rPr lang="ru-RU" sz="1000" dirty="0" smtClean="0"/>
              <a:t>.</a:t>
            </a:r>
            <a:endParaRPr lang="en-US" sz="1000" dirty="0" smtClean="0"/>
          </a:p>
          <a:p>
            <a:pPr algn="just">
              <a:lnSpc>
                <a:spcPct val="150000"/>
              </a:lnSpc>
            </a:pPr>
            <a:r>
              <a:rPr lang="en-US" sz="1000" dirty="0" smtClean="0"/>
              <a:t>&lt;</a:t>
            </a:r>
            <a:r>
              <a:rPr 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stdexcept</a:t>
            </a:r>
            <a:r>
              <a:rPr lang="en-US" sz="1000" dirty="0" smtClean="0"/>
              <a:t>&gt; - </a:t>
            </a:r>
            <a:r>
              <a:rPr lang="ru-RU" sz="1000" dirty="0" smtClean="0"/>
              <a:t>все остальные классы стандартных исключений.</a:t>
            </a:r>
            <a:endParaRPr lang="en-US" sz="1000" dirty="0"/>
          </a:p>
          <a:p>
            <a:pPr algn="just">
              <a:lnSpc>
                <a:spcPct val="150000"/>
              </a:lnSpc>
            </a:pPr>
            <a:endParaRPr lang="ru-RU" sz="1000" dirty="0" smtClean="0"/>
          </a:p>
          <a:p>
            <a:pPr algn="just">
              <a:lnSpc>
                <a:spcPct val="150000"/>
              </a:lnSpc>
            </a:pPr>
            <a:endParaRPr lang="ru-RU" sz="1000" dirty="0" smtClean="0"/>
          </a:p>
          <a:p>
            <a:pPr algn="just">
              <a:lnSpc>
                <a:spcPct val="150000"/>
              </a:lnSpc>
            </a:pPr>
            <a:endParaRPr lang="ru-RU" sz="1000" dirty="0" smtClean="0"/>
          </a:p>
          <a:p>
            <a:pPr algn="just">
              <a:lnSpc>
                <a:spcPct val="150000"/>
              </a:lnSpc>
            </a:pPr>
            <a:endParaRPr lang="ru-RU" sz="10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28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Заголовочные файлы исключений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7817657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29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2476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>
                <a:latin typeface="+mj-lt"/>
                <a:cs typeface="Calibri"/>
              </a:rPr>
              <a:t>Идиома</a:t>
            </a:r>
            <a:r>
              <a:rPr lang="ru-RU" i="0" kern="0" spc="80" dirty="0">
                <a:cs typeface="Calibri"/>
              </a:rPr>
              <a:t> </a:t>
            </a:r>
            <a:r>
              <a:rPr lang="ru-RU" i="0" kern="0" spc="80" dirty="0">
                <a:latin typeface="+mj-lt"/>
                <a:cs typeface="Calibri"/>
              </a:rPr>
              <a:t>программирования</a:t>
            </a: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209550" y="948086"/>
            <a:ext cx="4267200" cy="173941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Устойчивый способ выражения некоторой составной конструкции в одном или нескольких языках программирования.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шаблоном решения задачи, записи алгоритма или структуры данных путем комбинирования встроенных элементов языка.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считать самым низкоуровневым шаблоном проектирования, применяемым на стыке проектирования и кодирования.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Одна и та же идиома может выглядеть по разному в разных языках, либо в ней может не быть надобности в некоторых из них.</a:t>
            </a:r>
            <a:endParaRPr lang="en-US" sz="10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5069774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1200805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альтернативой традиционным техникам, когда они недостаточны, плохо читаемы, неэффективны.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Позволяет программистам разделить код, обрабатывающий исключительные ситуации, от кода, реализующего естественное поведение программы.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Предоставляет единый стиль обработки ошибок.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5" y="639605"/>
            <a:ext cx="39313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Механизм обработки исключений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6934777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30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2476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en-US" i="0" kern="0" spc="80" dirty="0">
                <a:latin typeface="+mj-lt"/>
                <a:cs typeface="Calibri"/>
              </a:rPr>
              <a:t>RAII</a:t>
            </a:r>
            <a:endParaRPr lang="ru-RU" i="0" kern="0" spc="80" dirty="0">
              <a:latin typeface="+mj-lt"/>
              <a:cs typeface="Calibri"/>
            </a:endParaRP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171450" y="948086"/>
            <a:ext cx="4343400" cy="227802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 Acquisition Is Initialization (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ресурса есть инициализация).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i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Программная идиома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объектно-ориентированного программирования.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i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Основная идея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с помощью тех или иных программных механизмов получение некоторого ресурса неразрывно совмещается с инициализацией, а освобождение – с уничтожением объекта.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i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Типичный способ реализации – 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получения доступа к ресурсу в конструкторе, а освобождения – в деструкторе.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Применяется для:</a:t>
            </a:r>
          </a:p>
          <a:p>
            <a:pPr marL="313055" indent="-171450" algn="just"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Выделения памяти</a:t>
            </a:r>
          </a:p>
          <a:p>
            <a:pPr marL="313055" indent="-171450" algn="just"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Открытия файлов/устройств/каналов</a:t>
            </a:r>
          </a:p>
          <a:p>
            <a:pPr marL="313055" indent="-171450" algn="just"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Мьютексов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/критических секций/других механизмов блокировки</a:t>
            </a:r>
            <a:endParaRPr lang="en-US" sz="10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5132316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31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2476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>
                <a:latin typeface="+mj-lt"/>
                <a:cs typeface="Calibri"/>
              </a:rPr>
              <a:t>Пример </a:t>
            </a:r>
            <a:r>
              <a:rPr lang="en-US" i="0" kern="0" spc="80" dirty="0">
                <a:latin typeface="+mj-lt"/>
                <a:cs typeface="Calibri"/>
              </a:rPr>
              <a:t>RAII</a:t>
            </a:r>
            <a:r>
              <a:rPr lang="ru-RU" i="0" kern="0" spc="80" dirty="0">
                <a:latin typeface="+mj-lt"/>
                <a:cs typeface="Calibri"/>
              </a:rPr>
              <a:t> на С++</a:t>
            </a: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968375"/>
            <a:ext cx="3886200" cy="22098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File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*file;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*filename) : file(</a:t>
            </a:r>
            <a:r>
              <a:rPr lang="en-US" sz="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fopen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(filename, “w+”))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if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(!file)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throw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runtime_error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(“file open failure”);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~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fclose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(file);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write(</a:t>
            </a:r>
            <a:r>
              <a:rPr lang="en-US" sz="800" kern="0" dirty="0" err="1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*data)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if (</a:t>
            </a:r>
            <a:r>
              <a:rPr lang="en-US" sz="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fputs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(data, file) == EOF)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throw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runtime_error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(“file write failure”);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2104381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32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2476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Не </a:t>
            </a:r>
            <a:r>
              <a:rPr lang="en-US" i="0" kern="0" spc="80" dirty="0" smtClean="0">
                <a:latin typeface="+mj-lt"/>
                <a:cs typeface="Calibri"/>
              </a:rPr>
              <a:t>exception-safe</a:t>
            </a:r>
            <a:r>
              <a:rPr lang="ru-RU" i="0" kern="0" spc="80" dirty="0" smtClean="0">
                <a:latin typeface="+mj-lt"/>
                <a:cs typeface="Calibri"/>
              </a:rPr>
              <a:t> конструктор</a:t>
            </a:r>
            <a:endParaRPr lang="ru-RU" i="0" kern="0" spc="8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361950" y="1576438"/>
            <a:ext cx="3886200" cy="16764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File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void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put_time_stamp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Выбрасывание исключения</a:t>
            </a:r>
            <a:endParaRPr lang="en-US" sz="800" kern="0" dirty="0" smtClean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*filename) : file(</a:t>
            </a:r>
            <a:r>
              <a:rPr lang="en-US" sz="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fopen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(filename, “w+”))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if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(!file)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throw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runtime_error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(“file open failure”);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put_time_stamp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171450" y="904323"/>
            <a:ext cx="4267200" cy="58525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Присутствие нескольких операций </a:t>
            </a:r>
            <a:r>
              <a:rPr lang="ru-RU" sz="10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конструкторе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способных породить исключительную ситуацию, может сделать его не </a:t>
            </a: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exception-safe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10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6079379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2476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Делегирующие конструкторы и </a:t>
            </a:r>
            <a:r>
              <a:rPr lang="en-US" i="0" kern="0" spc="80" dirty="0" smtClean="0">
                <a:latin typeface="+mj-lt"/>
                <a:cs typeface="Calibri"/>
              </a:rPr>
              <a:t>RAII</a:t>
            </a:r>
            <a:endParaRPr lang="ru-RU" i="0" kern="0" spc="80" dirty="0">
              <a:latin typeface="+mj-lt"/>
              <a:cs typeface="Calibri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400050" y="1120775"/>
            <a:ext cx="3886200" cy="16764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File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*file;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*file)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 file(file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if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(!file)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throw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runtime_error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(“file open failure”);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*filename) :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fopen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(filename, “w+”))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put_time_stamp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3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r>
              <a:rPr lang="en-US" spc="45" dirty="0" smtClean="0"/>
              <a:t>33</a:t>
            </a:r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391203175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0050" y="1425575"/>
            <a:ext cx="3478428" cy="463236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dirty="0" smtClean="0">
                <a:latin typeface="+mj-lt"/>
              </a:rPr>
              <a:t>Конец лекции</a:t>
            </a:r>
            <a:endParaRPr i="0" dirty="0">
              <a:latin typeface="+mj-lt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0" name="object 6"/>
          <p:cNvSpPr txBox="1">
            <a:spLocks/>
          </p:cNvSpPr>
          <p:nvPr/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850">
              <a:lnSpc>
                <a:spcPts val="660"/>
              </a:lnSpc>
            </a:pPr>
            <a:r>
              <a:rPr lang="en-US" spc="45" smtClean="0"/>
              <a:t>34</a:t>
            </a:r>
            <a:r>
              <a:rPr lang="ru-RU" spc="70" smtClean="0"/>
              <a:t>/34</a:t>
            </a:r>
            <a:endParaRPr lang="ru-RU" spc="70" dirty="0"/>
          </a:p>
        </p:txBody>
      </p:sp>
    </p:spTree>
    <p:extLst>
      <p:ext uri="{BB962C8B-B14F-4D97-AF65-F5344CB8AC3E}">
        <p14:creationId xmlns:p14="http://schemas.microsoft.com/office/powerpoint/2010/main" val="3359976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805237"/>
            <a:ext cx="4267200" cy="96997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функция не может обработать ошибку – она «бросает» исключение, рассчитывая на то, что вызывающая сторона сможет решить проблему.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Функция, принимающая на себя обязательства по решению проблемы «ловит» возникающие исключения.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4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5" y="639605"/>
            <a:ext cx="39313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Механизм обработки исключений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38075" y="1847236"/>
            <a:ext cx="3886200" cy="140319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taskmaster()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try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result =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do_task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catch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Some_error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Обработка ошибки, возникшей при выполнении </a:t>
            </a:r>
            <a:r>
              <a:rPr lang="en-US" sz="800" kern="0" dirty="0" err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do_task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do_task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if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/*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Возможно выполнение функции.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*/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result;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else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throw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Some_error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{};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8849015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150858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Исключения используются тогда, когда код решения проблемы находится не рядом с местом её возникновения.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Предназначены для доставки информации из точки, где обнаружена ошибка в точку, где она может быть обработана.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Хорошо подходят для библиотек, т.к. ответственность за обработку некоторых видов ошибок библиотека не должна брать на себя. В таком случае, она должна предоставить вызывающему коду возможность разрешить возникшую проблему.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5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5" y="639605"/>
            <a:ext cx="39313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Исключения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9664389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166247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Название «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exceptions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(исключительные ситуации) говорит не о редкости их возникновения, а о необходимости особого способа обработки подобных ситуаций.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Объекты исключений могут быть любого типа, допускающего копирование.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Строго рекомендуется использовать специально разработанные типы для объектов, которые «бросаются» в исключительных ситуациях. Это минимизирует шансы на пересечение с другими типами ошибок от сторонних компонентов программы.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6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5" y="639605"/>
            <a:ext cx="39313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Исключения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4381844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6250" y="651463"/>
            <a:ext cx="37338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Некорректное использование исключений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11" name="object 4"/>
          <p:cNvSpPr txBox="1">
            <a:spLocks noGrp="1"/>
          </p:cNvSpPr>
          <p:nvPr>
            <p:ph type="body" idx="1"/>
          </p:nvPr>
        </p:nvSpPr>
        <p:spPr>
          <a:xfrm>
            <a:off x="171450" y="833320"/>
            <a:ext cx="4191000" cy="73914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Следует </a:t>
            </a:r>
            <a:r>
              <a:rPr lang="ru-RU" sz="1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избегать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намеренной модификации потока выполнения команд с использованием механизма исключений для «естественной» работы приложения (не обработки исключительных ситуаций).</a:t>
            </a: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857250" y="1654175"/>
            <a:ext cx="2913375" cy="16002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fnd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Tree</a:t>
            </a: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*tree,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&amp;string)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if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==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tree−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throw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tree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if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−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&gt;left)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fnd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(tree−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&gt;left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if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−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&gt;right)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fnd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−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&gt;right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Tree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find(Tree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*tree,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string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&amp; 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try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fnd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string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}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catch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Tree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*result)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result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return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nullptr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14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r>
              <a:rPr lang="en-US" spc="45" dirty="0" smtClean="0"/>
              <a:t>7</a:t>
            </a:r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</p:spTree>
    <p:extLst>
      <p:ext uri="{BB962C8B-B14F-4D97-AF65-F5344CB8AC3E}">
        <p14:creationId xmlns:p14="http://schemas.microsoft.com/office/powerpoint/2010/main" val="164322237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1123861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системах, критических к задержкам (системам реального времени). Т.к. не существует механизма, позволяющего точно оценить время между генерированием и обработкой исключения.</a:t>
            </a:r>
          </a:p>
          <a:p>
            <a:pPr marL="313055" indent="-171450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больших старых программах, в которых реализован собственный (большой, неуклюжий, несовместимый с текущими) механизм распределения ресурсов.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8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5" y="639605"/>
            <a:ext cx="39313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Невозможность применения исключений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0089971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73914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Каждому классу с конструктором добавляется метод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invalid(),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возвращающий некий 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error_code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Хорошей идеей будет использование 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error_code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== 0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представления успешного результата конструирования объекта.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pPr marL="69850">
                <a:lnSpc>
                  <a:spcPts val="660"/>
                </a:lnSpc>
              </a:pPr>
              <a:t>9</a:t>
            </a:fld>
            <a:r>
              <a:rPr spc="70" dirty="0" smtClean="0"/>
              <a:t>/</a:t>
            </a:r>
            <a:r>
              <a:rPr lang="en-US" spc="70" dirty="0" smtClean="0"/>
              <a:t>34</a:t>
            </a:r>
            <a:endParaRPr spc="7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71450" y="649462"/>
            <a:ext cx="434339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Обработка ошибок в конструкторе (</a:t>
            </a:r>
            <a:r>
              <a:rPr lang="en-US" i="0" kern="0" spc="80" dirty="0" smtClean="0">
                <a:latin typeface="+mj-lt"/>
                <a:cs typeface="Calibri"/>
              </a:rPr>
              <a:t>no exceptions)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848362" y="2035175"/>
            <a:ext cx="2913375" cy="9144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function(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my_vector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x(n);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switch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x.invalid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Обработка ошибки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...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Выполнение функции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...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3" name="object 2"/>
          <p:cNvSpPr txBox="1"/>
          <p:nvPr/>
        </p:nvSpPr>
        <p:spPr>
          <a:xfrm>
            <a:off x="1152922" y="146199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Обработка исключительных ситуаций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7702442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3906</TotalTime>
  <Words>2446</Words>
  <Application>Microsoft Office PowerPoint</Application>
  <PresentationFormat>Произвольный</PresentationFormat>
  <Paragraphs>375</Paragraphs>
  <Slides>34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Arial</vt:lpstr>
      <vt:lpstr>Book Antiqua</vt:lpstr>
      <vt:lpstr>Calibri</vt:lpstr>
      <vt:lpstr>Consolas</vt:lpstr>
      <vt:lpstr>Tahoma</vt:lpstr>
      <vt:lpstr>Times New Roman</vt:lpstr>
      <vt:lpstr>Office Theme</vt:lpstr>
      <vt:lpstr>Лекция 4.  Обработка исключительных ситуаций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Некорректное использование исключений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Конец лекции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Языки C и C++</dc:title>
  <dc:creator>Александр Смаль</dc:creator>
  <cp:lastModifiedBy>dev</cp:lastModifiedBy>
  <cp:revision>141</cp:revision>
  <dcterms:created xsi:type="dcterms:W3CDTF">2017-02-10T05:24:59Z</dcterms:created>
  <dcterms:modified xsi:type="dcterms:W3CDTF">2017-05-26T07:01:30Z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2016-09-15T00:00:00Z</vt:filetime>
  </property>
  <property fmtid="{D5CDD505-2E9C-101B-9397-08002B2CF9AE}" pid="3" name="Creator">
    <vt:lpwstr>LaTeX with Beamer class version 3.24</vt:lpwstr>
  </property>
  <property fmtid="{D5CDD505-2E9C-101B-9397-08002B2CF9AE}" pid="4" name="LastSaved">
    <vt:filetime>2017-02-10T00:00:00Z</vt:filetime>
  </property>
</Properties>
</file>