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88" r:id="rId2"/>
    <p:sldId id="346" r:id="rId3"/>
    <p:sldId id="381" r:id="rId4"/>
    <p:sldId id="382" r:id="rId5"/>
    <p:sldId id="383" r:id="rId6"/>
    <p:sldId id="384" r:id="rId7"/>
    <p:sldId id="400" r:id="rId8"/>
    <p:sldId id="385" r:id="rId9"/>
    <p:sldId id="386" r:id="rId10"/>
    <p:sldId id="387" r:id="rId11"/>
    <p:sldId id="388" r:id="rId12"/>
    <p:sldId id="392" r:id="rId13"/>
    <p:sldId id="389" r:id="rId14"/>
    <p:sldId id="390" r:id="rId15"/>
    <p:sldId id="393" r:id="rId16"/>
    <p:sldId id="394" r:id="rId17"/>
    <p:sldId id="391" r:id="rId18"/>
    <p:sldId id="405" r:id="rId19"/>
    <p:sldId id="406" r:id="rId20"/>
    <p:sldId id="399" r:id="rId21"/>
    <p:sldId id="408" r:id="rId22"/>
    <p:sldId id="397" r:id="rId23"/>
    <p:sldId id="395" r:id="rId24"/>
    <p:sldId id="396" r:id="rId25"/>
    <p:sldId id="398" r:id="rId26"/>
    <p:sldId id="401" r:id="rId27"/>
    <p:sldId id="403" r:id="rId28"/>
    <p:sldId id="402" r:id="rId29"/>
    <p:sldId id="404" r:id="rId30"/>
    <p:sldId id="407" r:id="rId31"/>
    <p:sldId id="409" r:id="rId32"/>
    <p:sldId id="413" r:id="rId33"/>
    <p:sldId id="414" r:id="rId34"/>
    <p:sldId id="415" r:id="rId35"/>
    <p:sldId id="416" r:id="rId36"/>
    <p:sldId id="417" r:id="rId37"/>
    <p:sldId id="418" r:id="rId38"/>
    <p:sldId id="419" r:id="rId39"/>
    <p:sldId id="420" r:id="rId40"/>
    <p:sldId id="421" r:id="rId41"/>
    <p:sldId id="422" r:id="rId42"/>
    <p:sldId id="423" r:id="rId43"/>
    <p:sldId id="424" r:id="rId44"/>
    <p:sldId id="425" r:id="rId45"/>
    <p:sldId id="426" r:id="rId46"/>
    <p:sldId id="427" r:id="rId47"/>
    <p:sldId id="428" r:id="rId48"/>
    <p:sldId id="429" r:id="rId49"/>
    <p:sldId id="430" r:id="rId50"/>
    <p:sldId id="431" r:id="rId51"/>
    <p:sldId id="297" r:id="rId52"/>
  </p:sldIdLst>
  <p:sldSz cx="4610100" cy="3460750"/>
  <p:notesSz cx="4610100" cy="34607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66" autoAdjust="0"/>
  </p:normalViewPr>
  <p:slideViewPr>
    <p:cSldViewPr>
      <p:cViewPr varScale="1">
        <p:scale>
          <a:sx n="206" d="100"/>
          <a:sy n="206" d="100"/>
        </p:scale>
        <p:origin x="468" y="1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9AE07-E390-4B91-92FF-B096313EB650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44EEF-5F86-42C6-BA4E-C2A81933F2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416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1A4C-39A7-4B3C-90A1-E64C4213D311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E9502-E0A8-4EA1-B232-C64E2069BF0D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7B804-13F8-4FFF-80C0-25483B706073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BA336-9F03-4B96-9E14-8316DF284B4A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E8F68-55C7-47FB-A685-A528B0064FFE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608195" cy="49530"/>
          </a:xfrm>
          <a:custGeom>
            <a:avLst/>
            <a:gdLst/>
            <a:ahLst/>
            <a:cxnLst/>
            <a:rect l="l" t="t" r="r" b="b"/>
            <a:pathLst>
              <a:path w="4608195" h="49530">
                <a:moveTo>
                  <a:pt x="0" y="49250"/>
                </a:moveTo>
                <a:lnTo>
                  <a:pt x="4608004" y="49250"/>
                </a:lnTo>
                <a:lnTo>
                  <a:pt x="4608004" y="0"/>
                </a:lnTo>
                <a:lnTo>
                  <a:pt x="0" y="0"/>
                </a:lnTo>
                <a:lnTo>
                  <a:pt x="0" y="49250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67636"/>
            <a:ext cx="4608195" cy="2888615"/>
          </a:xfrm>
          <a:custGeom>
            <a:avLst/>
            <a:gdLst/>
            <a:ahLst/>
            <a:cxnLst/>
            <a:rect l="l" t="t" r="r" b="b"/>
            <a:pathLst>
              <a:path w="4608195" h="2888615">
                <a:moveTo>
                  <a:pt x="0" y="2888363"/>
                </a:moveTo>
                <a:lnTo>
                  <a:pt x="4608004" y="2888363"/>
                </a:lnTo>
                <a:lnTo>
                  <a:pt x="4608004" y="0"/>
                </a:lnTo>
                <a:lnTo>
                  <a:pt x="0" y="0"/>
                </a:lnTo>
                <a:lnTo>
                  <a:pt x="0" y="2888363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9250"/>
            <a:ext cx="4608195" cy="518795"/>
          </a:xfrm>
          <a:custGeom>
            <a:avLst/>
            <a:gdLst/>
            <a:ahLst/>
            <a:cxnLst/>
            <a:rect l="l" t="t" r="r" b="b"/>
            <a:pathLst>
              <a:path w="4608195" h="518795">
                <a:moveTo>
                  <a:pt x="0" y="0"/>
                </a:moveTo>
                <a:lnTo>
                  <a:pt x="4608055" y="0"/>
                </a:lnTo>
                <a:lnTo>
                  <a:pt x="4608055" y="518386"/>
                </a:lnTo>
                <a:lnTo>
                  <a:pt x="0" y="518386"/>
                </a:lnTo>
                <a:lnTo>
                  <a:pt x="0" y="0"/>
                </a:lnTo>
                <a:close/>
              </a:path>
            </a:pathLst>
          </a:custGeom>
          <a:solidFill>
            <a:srgbClr val="668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89788" y="112517"/>
            <a:ext cx="664897" cy="359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5835" y="580166"/>
            <a:ext cx="3478428" cy="4559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2851" y="883727"/>
            <a:ext cx="3884396" cy="2371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616481" y="3363340"/>
            <a:ext cx="95313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4950D-937B-4A31-B6C8-489931F7B879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209550" y="1501775"/>
            <a:ext cx="4572000" cy="678680"/>
          </a:xfrm>
          <a:prstGeom prst="rect">
            <a:avLst/>
          </a:prstGeom>
        </p:spPr>
        <p:txBody>
          <a:bodyPr vert="horz" wrap="square" lIns="0" tIns="245396" rIns="0" bIns="0" rtlCol="0">
            <a:spAutoFit/>
          </a:bodyPr>
          <a:lstStyle/>
          <a:p>
            <a:pPr marL="494030" algn="ctr">
              <a:lnSpc>
                <a:spcPct val="100000"/>
              </a:lnSpc>
            </a:pPr>
            <a:r>
              <a:rPr i="0" spc="100" dirty="0" err="1">
                <a:latin typeface="+mj-lt"/>
              </a:rPr>
              <a:t>Лекция</a:t>
            </a:r>
            <a:r>
              <a:rPr i="0" spc="100" dirty="0">
                <a:latin typeface="+mj-lt"/>
              </a:rPr>
              <a:t> </a:t>
            </a:r>
            <a:r>
              <a:rPr lang="ru-RU" i="0" spc="114" dirty="0" smtClean="0">
                <a:latin typeface="+mj-lt"/>
              </a:rPr>
              <a:t>6</a:t>
            </a:r>
            <a:r>
              <a:rPr i="0" spc="114" dirty="0" smtClean="0">
                <a:latin typeface="+mj-lt"/>
              </a:rPr>
              <a:t>. </a:t>
            </a:r>
            <a:r>
              <a:rPr lang="ru-RU" i="0" spc="114" dirty="0" smtClean="0">
                <a:latin typeface="+mj-lt"/>
              </a:rPr>
              <a:t/>
            </a:r>
            <a:br>
              <a:rPr lang="ru-RU" i="0" spc="114" dirty="0" smtClean="0">
                <a:latin typeface="+mj-lt"/>
              </a:rPr>
            </a:br>
            <a:r>
              <a:rPr lang="ru-RU" i="0" spc="114" dirty="0" smtClean="0">
                <a:latin typeface="+mj-lt"/>
              </a:rPr>
              <a:t>Механизм наследования</a:t>
            </a:r>
            <a:endParaRPr i="0" spc="310" dirty="0">
              <a:latin typeface="+mj-l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 flipV="1">
            <a:off x="-3115142" y="-3846555"/>
            <a:ext cx="102108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79053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50"/>
            <a:ext cx="4191000" cy="1662470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определения типа объекта, располагающегося в указателе на базовый класс можно воспользоваться следующими механизмами:</a:t>
            </a:r>
          </a:p>
          <a:p>
            <a:pPr marL="370205" indent="-22860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+mj-lt"/>
              <a:buAutoNum type="arabicPeriod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Убедиться, что указатель может ссылаться только на объект базового класса (</a:t>
            </a:r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final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370205" indent="-22860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+mj-lt"/>
              <a:buAutoNum type="arabicPeriod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Использовать специальное поле для хранения информации о типе объекта;</a:t>
            </a:r>
          </a:p>
          <a:p>
            <a:pPr marL="370205" indent="-22860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+mj-lt"/>
              <a:buAutoNum type="arabicPeriod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Использовать </a:t>
            </a:r>
            <a:r>
              <a:rPr lang="en-US" sz="10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dynamic_cast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70205" indent="-22860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+mj-lt"/>
              <a:buAutoNum type="arabicPeriod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Использовать механизм виртуальных функций.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10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Определение типа объекта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55165025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11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Использование поля для хранения типа 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323862" y="1007237"/>
            <a:ext cx="3991305" cy="201853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Employee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enum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EmployeeType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MANAGER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EMPLOYEE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Employee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: type(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EMPLOYEE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{}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EmployeeType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getType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{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type;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protected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Employee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EmployeeType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type) : type(type) {}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private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EmployeeType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type;</a:t>
            </a: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Manager :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Employee 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Manager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: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Employee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MANAGER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{}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4318637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12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Определение типа через поле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323862" y="1007237"/>
            <a:ext cx="3991305" cy="201853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printEmployee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Employee *employee) 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switch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(employee-&gt;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getType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case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Employee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EMPLOYEE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  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&lt;&lt; employee-&gt;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getName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&lt;&lt;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case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Employee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MANAGER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  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&lt;&lt; employee-&gt;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getName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&lt;&lt;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Manager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*manager = 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Manager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*)employee;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  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&lt;&lt;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manager-&gt;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getLevel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printList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list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Employee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*&gt;&amp; employees)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Employee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 current : employees)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printEmployee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(current);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0289784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13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Виртуальная функция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50"/>
            <a:ext cx="4191000" cy="2431911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Это функция-член класса, которую предполагается переопределить в производных классах.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ссылке на объект производного класса с помощью указателя или ссылки на базовый класс можно вызвать виртуальную функцию для этого объекта или выполнить версию функции производного класса.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объявления функции виртуальной – следует использовать ключевое слово </a:t>
            </a:r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virtual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расположив его перед типом возвращаемого значения.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Должна быть определена в месте первого объявления (кроме случая, когда это чисто виртуальная функция).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Может быть переопределена в дочерних классах. При этом следует использовать спецификатор </a:t>
            </a:r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override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75335166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14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Вызов базовой версии виртуальной функции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306264" y="1106928"/>
            <a:ext cx="3991305" cy="1614047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Employee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virtual void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print() { 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“I’m employee”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 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Manager :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Employee 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void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print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override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 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Employee::print();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“I’m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also manager”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 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19744677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15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Использование виртуальных функций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306264" y="2041130"/>
            <a:ext cx="3991305" cy="699647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printList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list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Employee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*&gt;&amp; employees)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for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Employee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 current : employees) { 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current-&gt;print();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7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50"/>
            <a:ext cx="4191000" cy="969973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использовании механизма виртуальных определение конкретного типа объекта, хранящегося в указателе (или ссылке) на базовый класс, не требуется.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вызове будет использован полиморфизм и реализация метода будет выбрана в зависимости от типа хранимого объекта.</a:t>
            </a:r>
          </a:p>
        </p:txBody>
      </p:sp>
      <p:sp>
        <p:nvSpPr>
          <p:cNvPr id="8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4418747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16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Полиморфный класс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50"/>
            <a:ext cx="4191000" cy="158552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Любой класс, содержащий по крайней мере одну виртуальную функцию является полиморфным.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Каждый объект такого класса содержит таблицу виртуальных функций (</a:t>
            </a:r>
            <a:r>
              <a:rPr lang="en-US" sz="10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vtable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использовании ссылки или указателя на такой класс разрешение методов происходит динамически в момент выполнения.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5502741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17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Таблица виртуальных функций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50"/>
            <a:ext cx="4191000" cy="158552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Она же координирующая таблица или </a:t>
            </a:r>
            <a:r>
              <a:rPr lang="en-US" sz="10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vtable</a:t>
            </a:r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механизм, используемый для осуществления позднего связывания.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Указатель на </a:t>
            </a:r>
            <a:r>
              <a:rPr lang="en-US" sz="1000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vtable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хранится в каждом объекте (при условии, что класс содержит хотя бы одну виртуальную функцию).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Содержит адреса динамически связанных методов объекта.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Определение необходимого для вызова метода и его вызов осуществляется в процессе выполнения программы путем выбора адреса требуемого метода из таблицы.</a:t>
            </a:r>
          </a:p>
        </p:txBody>
      </p:sp>
      <p:sp>
        <p:nvSpPr>
          <p:cNvPr id="8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6079734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18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Таблица виртуальных функций в памяти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306264" y="968375"/>
            <a:ext cx="3991305" cy="12954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Person 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virtual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~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Person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{}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name()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virtual string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occupation()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0;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Student : Person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ocupation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virtual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group();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276340"/>
              </p:ext>
            </p:extLst>
          </p:nvPr>
        </p:nvGraphicFramePr>
        <p:xfrm>
          <a:off x="476250" y="2568575"/>
          <a:ext cx="1676400" cy="44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"/>
                <a:gridCol w="762000"/>
                <a:gridCol w="6858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~Person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0xAB22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occupation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0x0000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279071"/>
              </p:ext>
            </p:extLst>
          </p:nvPr>
        </p:nvGraphicFramePr>
        <p:xfrm>
          <a:off x="2457450" y="2568575"/>
          <a:ext cx="1676400" cy="65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"/>
                <a:gridCol w="762000"/>
                <a:gridCol w="6858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~Student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0xAB46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occupation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0xAB68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group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0xAB8A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object 4"/>
          <p:cNvSpPr txBox="1">
            <a:spLocks noGrp="1"/>
          </p:cNvSpPr>
          <p:nvPr>
            <p:ph type="body" idx="1"/>
          </p:nvPr>
        </p:nvSpPr>
        <p:spPr>
          <a:xfrm>
            <a:off x="364606" y="2268710"/>
            <a:ext cx="683159" cy="27747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</a:t>
            </a: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object 4"/>
          <p:cNvSpPr txBox="1">
            <a:spLocks/>
          </p:cNvSpPr>
          <p:nvPr/>
        </p:nvSpPr>
        <p:spPr>
          <a:xfrm>
            <a:off x="2331087" y="2268710"/>
            <a:ext cx="683159" cy="27747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</a:t>
            </a:r>
            <a:endParaRPr lang="ru-RU" sz="10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0662831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19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Таблица виртуальных функций в памяти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165184" y="968375"/>
            <a:ext cx="2444667" cy="19050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Person 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virtual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~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Person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{}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virtual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occupation()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0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...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Teacher : Person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ocupation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virtual string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course();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Professor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Teacher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string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ocupation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virtual string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thesis();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351997"/>
              </p:ext>
            </p:extLst>
          </p:nvPr>
        </p:nvGraphicFramePr>
        <p:xfrm>
          <a:off x="2762250" y="1064750"/>
          <a:ext cx="16764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"/>
                <a:gridCol w="762000"/>
                <a:gridCol w="685800"/>
              </a:tblGrid>
              <a:tr h="132225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~Person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0xAB20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occupation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0x0000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230333"/>
              </p:ext>
            </p:extLst>
          </p:nvPr>
        </p:nvGraphicFramePr>
        <p:xfrm>
          <a:off x="2751130" y="1660837"/>
          <a:ext cx="16764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"/>
                <a:gridCol w="762000"/>
                <a:gridCol w="685800"/>
              </a:tblGrid>
              <a:tr h="145738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~Teacher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0xAB48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occupation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0xAB60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course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0xAB84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object 4"/>
          <p:cNvSpPr txBox="1">
            <a:spLocks noGrp="1"/>
          </p:cNvSpPr>
          <p:nvPr>
            <p:ph type="body" idx="1"/>
          </p:nvPr>
        </p:nvSpPr>
        <p:spPr>
          <a:xfrm>
            <a:off x="2623257" y="805333"/>
            <a:ext cx="683159" cy="246698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Person</a:t>
            </a:r>
            <a:endParaRPr lang="ru-RU" sz="80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5" name="object 4"/>
          <p:cNvSpPr txBox="1">
            <a:spLocks/>
          </p:cNvSpPr>
          <p:nvPr/>
        </p:nvSpPr>
        <p:spPr>
          <a:xfrm>
            <a:off x="2610613" y="1391750"/>
            <a:ext cx="683159" cy="246698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Teacher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087453"/>
              </p:ext>
            </p:extLst>
          </p:nvPr>
        </p:nvGraphicFramePr>
        <p:xfrm>
          <a:off x="2762250" y="2443950"/>
          <a:ext cx="16764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"/>
                <a:gridCol w="762000"/>
                <a:gridCol w="685800"/>
              </a:tblGrid>
              <a:tr h="124625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~Professor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0xABA8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occupation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0xABB4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course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0xAB84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thesis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0xABC8</a:t>
                      </a:r>
                      <a:endParaRPr lang="ru-RU" sz="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object 4"/>
          <p:cNvSpPr txBox="1">
            <a:spLocks/>
          </p:cNvSpPr>
          <p:nvPr/>
        </p:nvSpPr>
        <p:spPr>
          <a:xfrm>
            <a:off x="2623257" y="2175149"/>
            <a:ext cx="683159" cy="246698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Professor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6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58856855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49"/>
            <a:ext cx="4267200" cy="585252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Избыточное дублирование кода;</a:t>
            </a:r>
          </a:p>
          <a:p>
            <a:pPr marL="313055" indent="-171450" algn="just"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 семантической связи между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классами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специфичных реализаций для каждого класса.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2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Предпосылки возникновения наследования</a:t>
            </a:r>
            <a:endParaRPr lang="ru-RU" b="0" i="0" kern="0" spc="-20" dirty="0">
              <a:latin typeface="+mj-lt"/>
              <a:cs typeface="Calibri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457450" y="1977163"/>
            <a:ext cx="1847850" cy="762000"/>
            <a:chOff x="2152650" y="1726989"/>
            <a:chExt cx="2133600" cy="762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2152650" y="1726989"/>
              <a:ext cx="21336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Manager</a:t>
              </a:r>
              <a:endParaRPr lang="ru-RU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152650" y="2031789"/>
              <a:ext cx="21336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-me: Employee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-subordinates: Employee</a:t>
              </a:r>
              <a:endParaRPr lang="ru-RU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275883" y="1977163"/>
            <a:ext cx="1306429" cy="762000"/>
            <a:chOff x="2152650" y="1726989"/>
            <a:chExt cx="2133600" cy="762000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2152650" y="1726989"/>
              <a:ext cx="21336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Employee</a:t>
              </a:r>
              <a:endParaRPr lang="ru-RU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152650" y="2031789"/>
              <a:ext cx="21336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-name: string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-surname: string</a:t>
              </a:r>
              <a:endParaRPr lang="ru-RU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24" name="Прямая со стрелкой 23"/>
          <p:cNvCxnSpPr>
            <a:stCxn id="10" idx="1"/>
            <a:endCxn id="22" idx="3"/>
          </p:cNvCxnSpPr>
          <p:nvPr/>
        </p:nvCxnSpPr>
        <p:spPr>
          <a:xfrm flipH="1">
            <a:off x="1582312" y="2129563"/>
            <a:ext cx="8751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53950" y="1904120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ru-RU" sz="800" dirty="0"/>
          </a:p>
        </p:txBody>
      </p:sp>
      <p:sp>
        <p:nvSpPr>
          <p:cNvPr id="28" name="TextBox 27"/>
          <p:cNvSpPr txBox="1"/>
          <p:nvPr/>
        </p:nvSpPr>
        <p:spPr>
          <a:xfrm>
            <a:off x="1544212" y="1904120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ru-RU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1806521" y="1898905"/>
            <a:ext cx="4267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«</a:t>
            </a:r>
            <a:r>
              <a:rPr lang="en-US" sz="800" dirty="0" smtClean="0"/>
              <a:t>is a</a:t>
            </a:r>
            <a:r>
              <a:rPr lang="ru-RU" sz="800" dirty="0" smtClean="0"/>
              <a:t>»</a:t>
            </a:r>
            <a:endParaRPr lang="ru-RU" sz="800" dirty="0"/>
          </a:p>
        </p:txBody>
      </p:sp>
      <p:sp>
        <p:nvSpPr>
          <p:cNvPr id="30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4858446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20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Приведение производного класса к базовому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50"/>
            <a:ext cx="4191000" cy="585252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ссылки или указателя на объект производного класса допустимо везде, где предполагается использование ссылки или указателя на объект базового класса.</a:t>
            </a:r>
          </a:p>
        </p:txBody>
      </p:sp>
      <p:sp>
        <p:nvSpPr>
          <p:cNvPr id="8" name="object 4"/>
          <p:cNvSpPr txBox="1">
            <a:spLocks/>
          </p:cNvSpPr>
          <p:nvPr/>
        </p:nvSpPr>
        <p:spPr>
          <a:xfrm>
            <a:off x="271297" y="1481560"/>
            <a:ext cx="3991305" cy="40121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Manager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manager(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“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Name”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“Surname”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“Sales”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);</a:t>
            </a: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Employee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&amp;ref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manager;       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Manager&amp; -&gt; Employee&amp;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Employee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*ref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&amp;manager;      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Manager* -&gt; Employee*</a:t>
            </a: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162267" y="1904071"/>
            <a:ext cx="4191000" cy="585252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Допустимо присвоение переменной базового класса объекта производного. При этом используется конструктор копирования родительского класса (срезка)</a:t>
            </a: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247650" y="2657511"/>
            <a:ext cx="3991305" cy="29558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Manager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manager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“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Name”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“Surname”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“Sales”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);</a:t>
            </a: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Employee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employee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manager;   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Employee(“Name”, “Surname”);</a:t>
            </a:r>
            <a:endParaRPr lang="en-US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8881172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21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Приведение классов с модификаторами доступа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50"/>
            <a:ext cx="4191000" cy="585252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использовании публичного наследования описанный ранее механизм использования указателя (ссылки) на производный класс допустим везде.</a:t>
            </a:r>
          </a:p>
        </p:txBody>
      </p:sp>
      <p:sp>
        <p:nvSpPr>
          <p:cNvPr id="8" name="object 4"/>
          <p:cNvSpPr txBox="1">
            <a:spLocks/>
          </p:cNvSpPr>
          <p:nvPr/>
        </p:nvSpPr>
        <p:spPr>
          <a:xfrm>
            <a:off x="306264" y="1538554"/>
            <a:ext cx="3991305" cy="55361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{};</a:t>
            </a: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PublicInheritor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: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Class{};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ProtectedInheritor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: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protected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Class{};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PrivateInheritor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private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Class{};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165184" y="2035175"/>
            <a:ext cx="4191000" cy="1123861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наследовании с модификатором </a:t>
            </a:r>
            <a:r>
              <a:rPr lang="en-US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protected</a:t>
            </a: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о том что </a:t>
            </a:r>
            <a:r>
              <a:rPr lang="en-US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 </a:t>
            </a: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является базовым для </a:t>
            </a:r>
            <a:r>
              <a:rPr lang="en-US" sz="1000" kern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ProtectedInheritor</a:t>
            </a:r>
            <a:r>
              <a:rPr lang="en-US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«знают» только он сам и его наследники.</a:t>
            </a:r>
          </a:p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использовании же модификатора </a:t>
            </a:r>
            <a:r>
              <a:rPr lang="en-US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private </a:t>
            </a: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приведение указателя (ссылки) к базовому классу допустимо только внутри класса </a:t>
            </a:r>
            <a:r>
              <a:rPr lang="en-US" sz="1000" kern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PrivateInheritor</a:t>
            </a:r>
            <a:r>
              <a:rPr lang="en-US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0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4360251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22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Чистая виртуальная функция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50"/>
            <a:ext cx="4191000" cy="1508582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Функция, которая объявляется в базовом классе, но не имеет в нем определения.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Всякий производный класс обязан иметь свою собственную версию определения.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объявления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чистой виртуальной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функции следует использовать ключевое слово </a:t>
            </a:r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virtual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расположив его перед типом возвращаемого значения и указать </a:t>
            </a:r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0;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после списка аргументов, исключив при этом тело функции (оставить её без реализации).</a:t>
            </a:r>
          </a:p>
        </p:txBody>
      </p:sp>
      <p:sp>
        <p:nvSpPr>
          <p:cNvPr id="8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59708699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23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Абстрактный класс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50"/>
            <a:ext cx="4191000" cy="1508582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Любой класс, содержащий по крайней мере одну чистую виртуальную функцию является абстрактным.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Предназначен для хранения общей реализации и поведения некоторого множества дочерних классов.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Объекты абстрактного класса создать нельзя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Может содержать чисто виртуальный деструктор.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27851106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24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Интерфейс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50"/>
            <a:ext cx="4191000" cy="2201079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С++ отсутствует специальная синтаксическая конструкция для определения интерфейса.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Интерфейсом является класс, содержащий только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секцию и только чистые виртуальные методы.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Интерфейс не должен содержать поля.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Каждый интерфейс является абстрактным классом, но не каждый абстрактный класс – интерфейс.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использовании интерфейс реализуют, абстрактный класс – наследуют (в С++ синтаксически оба подхода выражаются через механизм наследования).</a:t>
            </a:r>
          </a:p>
        </p:txBody>
      </p:sp>
      <p:sp>
        <p:nvSpPr>
          <p:cNvPr id="8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0000652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25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Использование чистых виртуальных функций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306264" y="1759752"/>
            <a:ext cx="3991305" cy="1494623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A 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virtual void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method() = 0;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 :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A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 :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B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void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method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override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7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50"/>
            <a:ext cx="4191000" cy="739140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использовании механизма чистых виртуальных функций в производном классе должны быть определены все чистые виртуальные функции, иначе такой класс будет являться абстрактным.</a:t>
            </a:r>
          </a:p>
        </p:txBody>
      </p:sp>
      <p:sp>
        <p:nvSpPr>
          <p:cNvPr id="8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6162149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26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Перегрузка при наследовании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326826" y="1657680"/>
            <a:ext cx="3991305" cy="1444296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File 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void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write(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string);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...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FormattedFile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void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write(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value);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write(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value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using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::write;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...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60211" y="998352"/>
            <a:ext cx="3884396" cy="484748"/>
          </a:xfrm>
        </p:spPr>
        <p:txBody>
          <a:bodyPr/>
          <a:lstStyle/>
          <a:p>
            <a:r>
              <a:rPr lang="ru-RU" dirty="0" smtClean="0"/>
              <a:t>Для использования методов базового класса при перегрузке в производном необходимо явно указать их с использованием оператора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using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8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73575984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Разрешение перегрузки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59719" y="892859"/>
            <a:ext cx="3884396" cy="2339102"/>
          </a:xfrm>
        </p:spPr>
        <p:txBody>
          <a:bodyPr/>
          <a:lstStyle/>
          <a:p>
            <a:pPr marL="228600" indent="-228600" algn="just">
              <a:buFont typeface="+mj-lt"/>
              <a:buAutoNum type="arabicPeriod"/>
            </a:pPr>
            <a:r>
              <a:rPr lang="ru-RU" dirty="0" smtClean="0"/>
              <a:t>При наличии точного совпадения сигнатуры – используется найденная функция.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dirty="0" smtClean="0"/>
              <a:t>Если не найдена функции, которая могла бы подойти с учетом типом преобразований – выдается ошибка.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dirty="0" smtClean="0"/>
              <a:t>Если есть функции, подходящие с учетом преобразований:</a:t>
            </a:r>
          </a:p>
          <a:p>
            <a:pPr lvl="1" algn="just"/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3.1 </a:t>
            </a:r>
            <a:r>
              <a:rPr lang="ru-RU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Расширение типов:</a:t>
            </a:r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1" algn="just"/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char, signed char, short -&gt; </a:t>
            </a:r>
            <a:r>
              <a:rPr lang="en-US" sz="105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endParaRPr lang="en-US" sz="105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unsigned char, unsigned short -&gt; </a:t>
            </a:r>
            <a:r>
              <a:rPr lang="en-US" sz="105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 unsigned </a:t>
            </a:r>
            <a:r>
              <a:rPr lang="en-US" sz="105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endParaRPr lang="en-US" sz="105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float -&gt; double</a:t>
            </a:r>
          </a:p>
          <a:p>
            <a:pPr lvl="1" algn="just"/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3.2 </a:t>
            </a:r>
            <a:r>
              <a:rPr lang="ru-RU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Стандартные преобразования (числа, указатели).</a:t>
            </a:r>
          </a:p>
          <a:p>
            <a:pPr lvl="1" algn="just"/>
            <a:r>
              <a:rPr lang="ru-RU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3.3 Пользовательские преобразования.</a:t>
            </a:r>
            <a:endParaRPr lang="en-US" sz="105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algn="just">
              <a:spcBef>
                <a:spcPts val="600"/>
              </a:spcBef>
            </a:pPr>
            <a:r>
              <a:rPr lang="ru-RU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Подходящая функция должна быть единственной и строго лучше остальных по каждому из параметров.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  <p:sp>
        <p:nvSpPr>
          <p:cNvPr id="8" name="object 6"/>
          <p:cNvSpPr txBox="1">
            <a:spLocks/>
          </p:cNvSpPr>
          <p:nvPr/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6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850">
              <a:lnSpc>
                <a:spcPts val="660"/>
              </a:lnSpc>
            </a:pPr>
            <a:r>
              <a:rPr lang="en-US" spc="45" dirty="0" smtClean="0"/>
              <a:t>27/</a:t>
            </a:r>
            <a:r>
              <a:rPr lang="ru-RU" spc="70" dirty="0" smtClean="0"/>
              <a:t>51</a:t>
            </a:r>
            <a:endParaRPr lang="ru-RU" spc="70" dirty="0"/>
          </a:p>
        </p:txBody>
      </p:sp>
    </p:spTree>
    <p:extLst>
      <p:ext uri="{BB962C8B-B14F-4D97-AF65-F5344CB8AC3E}">
        <p14:creationId xmlns:p14="http://schemas.microsoft.com/office/powerpoint/2010/main" val="268676688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28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Перегрузка и переопределение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332990" y="1501775"/>
            <a:ext cx="3991305" cy="16764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File 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void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write(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string);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write(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value);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virtual void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write(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value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...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FormattedFile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void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write(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value)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override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write(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value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override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using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::write;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...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Текст 1"/>
          <p:cNvSpPr>
            <a:spLocks noGrp="1"/>
          </p:cNvSpPr>
          <p:nvPr>
            <p:ph type="body" idx="1"/>
          </p:nvPr>
        </p:nvSpPr>
        <p:spPr>
          <a:xfrm>
            <a:off x="359718" y="940827"/>
            <a:ext cx="3937850" cy="646331"/>
          </a:xfrm>
        </p:spPr>
        <p:txBody>
          <a:bodyPr/>
          <a:lstStyle/>
          <a:p>
            <a:pPr algn="just"/>
            <a:r>
              <a:rPr lang="ru-RU" dirty="0" smtClean="0"/>
              <a:t>Для выбора необходимого перегруженного метода используется ранее связывание. Для определения требуемой реализации переопределенного метода – позднее связывание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8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39405823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29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Полиморфизм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1" name="Текст 1"/>
          <p:cNvSpPr>
            <a:spLocks noGrp="1"/>
          </p:cNvSpPr>
          <p:nvPr>
            <p:ph type="body" idx="1"/>
          </p:nvPr>
        </p:nvSpPr>
        <p:spPr>
          <a:xfrm>
            <a:off x="359718" y="940827"/>
            <a:ext cx="3937850" cy="1938992"/>
          </a:xfrm>
        </p:spPr>
        <p:txBody>
          <a:bodyPr/>
          <a:lstStyle/>
          <a:p>
            <a:pPr algn="just"/>
            <a:r>
              <a:rPr lang="ru-RU" dirty="0" smtClean="0"/>
              <a:t>Возможность единообразно обрабатывать различные типы данных.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Перегрузка функций</a:t>
            </a:r>
            <a:r>
              <a:rPr lang="ru-RU" dirty="0" smtClean="0"/>
              <a:t>:</a:t>
            </a:r>
            <a:endParaRPr lang="ru-RU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just"/>
            <a:r>
              <a:rPr lang="ru-RU" dirty="0" smtClean="0"/>
              <a:t>Выбор функции происходит в момент компиляции на основе типов аргументов функции – статический полиморфизм (раннее связывание).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Виртуальные методы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Выбор метода происходит в момент выполнения на основе типа объекта, у которого вызывается виртуальный метод – динамический полиморфизм (позднее связывание).</a:t>
            </a:r>
            <a:endParaRPr lang="ru-RU" dirty="0"/>
          </a:p>
        </p:txBody>
      </p:sp>
      <p:sp>
        <p:nvSpPr>
          <p:cNvPr id="7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56536695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225962" y="859839"/>
            <a:ext cx="2438400" cy="1354693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Один из важнейших механизмов ООП.</a:t>
            </a:r>
          </a:p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Позволяет создавать классы на основе уже существующих.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Новые классы изменяют поведение и (или) расширяют функционал тех классов, на основе которых создаются.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3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Механизм наследования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86467" y="936195"/>
            <a:ext cx="1066800" cy="10227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Базовый </a:t>
            </a:r>
            <a:endParaRPr lang="en-US" sz="900" dirty="0" smtClean="0">
              <a:solidFill>
                <a:schemeClr val="tx1"/>
              </a:solidFill>
            </a:endParaRP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(base)</a:t>
            </a: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ru-RU" sz="900" dirty="0" smtClean="0">
                <a:solidFill>
                  <a:schemeClr val="tx1"/>
                </a:solidFill>
              </a:rPr>
              <a:t>Родительский</a:t>
            </a:r>
            <a:r>
              <a:rPr lang="en-US" sz="900" dirty="0" smtClean="0">
                <a:solidFill>
                  <a:schemeClr val="tx1"/>
                </a:solidFill>
              </a:rPr>
              <a:t> (parent)</a:t>
            </a: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ru-RU" sz="900" dirty="0" smtClean="0">
                <a:solidFill>
                  <a:schemeClr val="tx1"/>
                </a:solidFill>
              </a:rPr>
              <a:t>Суперкласс</a:t>
            </a:r>
            <a:r>
              <a:rPr lang="en-US" sz="900" dirty="0" smtClean="0">
                <a:solidFill>
                  <a:schemeClr val="tx1"/>
                </a:solidFill>
              </a:rPr>
              <a:t> (superclass)</a:t>
            </a:r>
            <a:endParaRPr lang="ru-RU" sz="900" dirty="0" smtClean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86467" y="2263774"/>
            <a:ext cx="1066800" cy="101600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Производный</a:t>
            </a:r>
            <a:endParaRPr lang="en-US" sz="900" dirty="0" smtClean="0">
              <a:solidFill>
                <a:schemeClr val="tx1"/>
              </a:solidFill>
            </a:endParaRP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(derived)</a:t>
            </a: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ru-RU" sz="900" dirty="0" smtClean="0">
                <a:solidFill>
                  <a:schemeClr val="tx1"/>
                </a:solidFill>
              </a:rPr>
              <a:t>Дочерний</a:t>
            </a:r>
            <a:r>
              <a:rPr lang="en-US" sz="900" dirty="0" smtClean="0">
                <a:solidFill>
                  <a:schemeClr val="tx1"/>
                </a:solidFill>
              </a:rPr>
              <a:t> (</a:t>
            </a:r>
            <a:r>
              <a:rPr lang="en-US" sz="900" dirty="0" err="1" smtClean="0">
                <a:solidFill>
                  <a:schemeClr val="tx1"/>
                </a:solidFill>
              </a:rPr>
              <a:t>childclass</a:t>
            </a:r>
            <a:r>
              <a:rPr lang="en-US" sz="900" dirty="0" smtClean="0">
                <a:solidFill>
                  <a:schemeClr val="tx1"/>
                </a:solidFill>
              </a:rPr>
              <a:t>)</a:t>
            </a: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ru-RU" sz="900" dirty="0" smtClean="0">
                <a:solidFill>
                  <a:schemeClr val="tx1"/>
                </a:solidFill>
              </a:rPr>
              <a:t>Подкласс</a:t>
            </a:r>
            <a:r>
              <a:rPr lang="en-US" sz="900" dirty="0" smtClean="0">
                <a:solidFill>
                  <a:schemeClr val="tx1"/>
                </a:solidFill>
              </a:rPr>
              <a:t> (subclass)</a:t>
            </a:r>
            <a:endParaRPr lang="ru-RU" sz="900" dirty="0" smtClean="0">
              <a:solidFill>
                <a:schemeClr val="tx1"/>
              </a:solidFill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3771053" y="1958973"/>
            <a:ext cx="97627" cy="304801"/>
            <a:chOff x="1247189" y="2263774"/>
            <a:chExt cx="219661" cy="685801"/>
          </a:xfrm>
        </p:grpSpPr>
        <p:cxnSp>
          <p:nvCxnSpPr>
            <p:cNvPr id="32" name="Прямая соединительная линия 31"/>
            <p:cNvCxnSpPr>
              <a:stCxn id="12" idx="3"/>
            </p:cNvCxnSpPr>
            <p:nvPr/>
          </p:nvCxnSpPr>
          <p:spPr>
            <a:xfrm flipH="1">
              <a:off x="1357019" y="2453137"/>
              <a:ext cx="1" cy="49643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Равнобедренный треугольник 11"/>
            <p:cNvSpPr/>
            <p:nvPr/>
          </p:nvSpPr>
          <p:spPr>
            <a:xfrm>
              <a:off x="1247189" y="2263774"/>
              <a:ext cx="219661" cy="189363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857250" y="2966629"/>
            <a:ext cx="1306429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Employee</a:t>
            </a:r>
            <a:endParaRPr lang="ru-RU" sz="1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57249" y="2358841"/>
            <a:ext cx="1306429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Manager</a:t>
            </a:r>
            <a:endParaRPr lang="ru-RU" sz="1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1466850" y="2662735"/>
            <a:ext cx="97627" cy="304801"/>
            <a:chOff x="1247189" y="2263774"/>
            <a:chExt cx="219661" cy="685801"/>
          </a:xfrm>
        </p:grpSpPr>
        <p:cxnSp>
          <p:nvCxnSpPr>
            <p:cNvPr id="41" name="Прямая соединительная линия 40"/>
            <p:cNvCxnSpPr>
              <a:stCxn id="42" idx="3"/>
            </p:cNvCxnSpPr>
            <p:nvPr/>
          </p:nvCxnSpPr>
          <p:spPr>
            <a:xfrm flipH="1">
              <a:off x="1357019" y="2453137"/>
              <a:ext cx="1" cy="49643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Равнобедренный треугольник 41"/>
            <p:cNvSpPr/>
            <p:nvPr/>
          </p:nvSpPr>
          <p:spPr>
            <a:xfrm>
              <a:off x="1247189" y="2263774"/>
              <a:ext cx="219661" cy="189363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13088211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30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9050" y="639605"/>
            <a:ext cx="457200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sz="1300" i="0" kern="0" spc="80" dirty="0" smtClean="0">
                <a:latin typeface="+mj-lt"/>
                <a:cs typeface="Calibri"/>
              </a:rPr>
              <a:t>Виртуальные функции в конструкторе и деструкторе</a:t>
            </a:r>
            <a:endParaRPr lang="ru-RU" sz="1300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332990" y="1501775"/>
            <a:ext cx="3991305" cy="17526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Person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Person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&amp;name) : name(name);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virtual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name()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name;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virtual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~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Person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Teacher :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Person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Teacher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&amp;name) :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Person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(name) {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&lt;&lt; name();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Professor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Teacher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Professor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&amp;name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: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Teacher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(name) {}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name()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"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Prof. </a:t>
            </a:r>
            <a:r>
              <a:rPr lang="ru-RU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"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+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name;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Текст 1"/>
          <p:cNvSpPr>
            <a:spLocks noGrp="1"/>
          </p:cNvSpPr>
          <p:nvPr>
            <p:ph type="body" idx="1"/>
          </p:nvPr>
        </p:nvSpPr>
        <p:spPr>
          <a:xfrm>
            <a:off x="359718" y="940827"/>
            <a:ext cx="3937850" cy="484748"/>
          </a:xfrm>
        </p:spPr>
        <p:txBody>
          <a:bodyPr/>
          <a:lstStyle/>
          <a:p>
            <a:pPr algn="just"/>
            <a:r>
              <a:rPr lang="ru-RU" dirty="0" smtClean="0"/>
              <a:t>При вызове виртуальных функций в конструкторе или деструкторе будет вызвана версия, специфичная для класса, в конструкторе (деструкторе) которого она вызвана.</a:t>
            </a:r>
            <a:endParaRPr lang="ru-RU" dirty="0"/>
          </a:p>
        </p:txBody>
      </p:sp>
      <p:sp>
        <p:nvSpPr>
          <p:cNvPr id="8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54067244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31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9050" y="639605"/>
            <a:ext cx="457200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sz="1300" i="0" kern="0" spc="80" dirty="0" smtClean="0">
                <a:latin typeface="+mj-lt"/>
                <a:cs typeface="Calibri"/>
              </a:rPr>
              <a:t>Переопределение </a:t>
            </a:r>
            <a:r>
              <a:rPr lang="en-US" sz="1300" i="0" kern="0" spc="80" dirty="0" smtClean="0">
                <a:latin typeface="+mj-lt"/>
                <a:cs typeface="Calibri"/>
              </a:rPr>
              <a:t>private </a:t>
            </a:r>
            <a:r>
              <a:rPr lang="ru-RU" sz="1300" i="0" kern="0" spc="80" dirty="0" smtClean="0">
                <a:latin typeface="+mj-lt"/>
                <a:cs typeface="Calibri"/>
              </a:rPr>
              <a:t>виртуальных методов</a:t>
            </a:r>
            <a:endParaRPr lang="ru-RU" sz="1300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309397" y="993009"/>
            <a:ext cx="3991305" cy="2261366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NetworkDevice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send(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char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*data,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size) 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log(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"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Start sending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")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sendImpl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(data, size);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log(</a:t>
            </a:r>
            <a:r>
              <a:rPr lang="ru-RU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"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Start sending</a:t>
            </a:r>
            <a:r>
              <a:rPr lang="ru-RU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")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private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virtual void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sendImpl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char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*data,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size)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Обобщенная реализация передачи данных</a:t>
            </a:r>
            <a:endParaRPr lang="en-US" sz="800" kern="0" dirty="0" smtClean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Router :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NetworkDevice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private: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void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sendImpl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char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*data,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size) { 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Конкретная реализация 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передачи данных</a:t>
            </a:r>
            <a:endParaRPr lang="ru-RU" sz="800" kern="0" dirty="0" smtClean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7233935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32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9050" y="639605"/>
            <a:ext cx="457200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sz="1300" i="0" kern="0" spc="80" dirty="0" smtClean="0">
                <a:latin typeface="+mj-lt"/>
                <a:cs typeface="Calibri"/>
              </a:rPr>
              <a:t>Множественное наследование</a:t>
            </a:r>
            <a:endParaRPr lang="ru-RU" sz="1300" b="0" i="0" kern="0" spc="-20" dirty="0">
              <a:latin typeface="+mj-lt"/>
              <a:cs typeface="Calibri"/>
            </a:endParaRPr>
          </a:p>
        </p:txBody>
      </p:sp>
      <p:sp>
        <p:nvSpPr>
          <p:cNvPr id="7" name="Текст 1"/>
          <p:cNvSpPr>
            <a:spLocks noGrp="1"/>
          </p:cNvSpPr>
          <p:nvPr>
            <p:ph type="body" idx="1"/>
          </p:nvPr>
        </p:nvSpPr>
        <p:spPr>
          <a:xfrm>
            <a:off x="359718" y="940827"/>
            <a:ext cx="3937850" cy="1454244"/>
          </a:xfrm>
        </p:spPr>
        <p:txBody>
          <a:bodyPr/>
          <a:lstStyle/>
          <a:p>
            <a:pPr algn="just"/>
            <a:r>
              <a:rPr lang="ru-RU" dirty="0" smtClean="0"/>
              <a:t>Если порожденный класс наследует элементы одного базового класса, то такое наследование называется одиночным.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Множественное наследование позволяет порожденному классу наследовать элементы более чем от одного базового класса. 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Синтаксис описания заголовка класса расширяется так, чтобы разрешить создание списка базовых классов и обозначение их уровней доступа.</a:t>
            </a:r>
            <a:endParaRPr lang="ru-RU" dirty="0"/>
          </a:p>
        </p:txBody>
      </p:sp>
      <p:sp>
        <p:nvSpPr>
          <p:cNvPr id="8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2209940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33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9050" y="639605"/>
            <a:ext cx="457200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sz="1300" i="0" kern="0" spc="80" dirty="0" smtClean="0">
                <a:latin typeface="+mj-lt"/>
                <a:cs typeface="Calibri"/>
              </a:rPr>
              <a:t>Пример множественного наследования</a:t>
            </a:r>
            <a:endParaRPr lang="ru-RU" sz="1300" b="0" i="0" kern="0" spc="-20" dirty="0">
              <a:latin typeface="+mj-lt"/>
              <a:cs typeface="Calibri"/>
            </a:endParaRPr>
          </a:p>
        </p:txBody>
      </p:sp>
      <p:sp>
        <p:nvSpPr>
          <p:cNvPr id="8" name="object 4"/>
          <p:cNvSpPr txBox="1">
            <a:spLocks/>
          </p:cNvSpPr>
          <p:nvPr/>
        </p:nvSpPr>
        <p:spPr>
          <a:xfrm>
            <a:off x="309397" y="993009"/>
            <a:ext cx="3991305" cy="584966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X {};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Y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Z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 :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X,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protected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Y,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private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Z {};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95450" y="2566763"/>
            <a:ext cx="1143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endParaRPr lang="ru-RU" sz="1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95451" y="1958975"/>
            <a:ext cx="1142999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endParaRPr lang="ru-RU" sz="1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228851" y="2262869"/>
            <a:ext cx="97627" cy="304801"/>
            <a:chOff x="1247189" y="2263774"/>
            <a:chExt cx="219661" cy="685801"/>
          </a:xfrm>
        </p:grpSpPr>
        <p:cxnSp>
          <p:nvCxnSpPr>
            <p:cNvPr id="13" name="Прямая соединительная линия 12"/>
            <p:cNvCxnSpPr>
              <a:stCxn id="14" idx="3"/>
            </p:cNvCxnSpPr>
            <p:nvPr/>
          </p:nvCxnSpPr>
          <p:spPr>
            <a:xfrm flipH="1">
              <a:off x="1357019" y="2453137"/>
              <a:ext cx="1" cy="49643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Равнобедренный треугольник 13"/>
            <p:cNvSpPr/>
            <p:nvPr/>
          </p:nvSpPr>
          <p:spPr>
            <a:xfrm>
              <a:off x="1247189" y="2263774"/>
              <a:ext cx="219661" cy="189363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309397" y="1958069"/>
            <a:ext cx="1157453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endParaRPr lang="ru-RU" sz="1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67051" y="1958069"/>
            <a:ext cx="1142999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</a:t>
            </a:r>
            <a:endParaRPr lang="ru-RU" sz="1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 rot="18900000">
            <a:off x="1577309" y="2195372"/>
            <a:ext cx="97627" cy="432000"/>
            <a:chOff x="1247189" y="2263774"/>
            <a:chExt cx="219661" cy="685801"/>
          </a:xfrm>
        </p:grpSpPr>
        <p:cxnSp>
          <p:nvCxnSpPr>
            <p:cNvPr id="18" name="Прямая соединительная линия 17"/>
            <p:cNvCxnSpPr>
              <a:stCxn id="20" idx="3"/>
            </p:cNvCxnSpPr>
            <p:nvPr/>
          </p:nvCxnSpPr>
          <p:spPr>
            <a:xfrm flipH="1">
              <a:off x="1357019" y="2453137"/>
              <a:ext cx="1" cy="49643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Равнобедренный треугольник 19"/>
            <p:cNvSpPr/>
            <p:nvPr/>
          </p:nvSpPr>
          <p:spPr>
            <a:xfrm>
              <a:off x="1247189" y="2263774"/>
              <a:ext cx="219661" cy="189363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 rot="2700000">
            <a:off x="2873193" y="2195372"/>
            <a:ext cx="97627" cy="432000"/>
            <a:chOff x="1247189" y="2263774"/>
            <a:chExt cx="219661" cy="685801"/>
          </a:xfrm>
        </p:grpSpPr>
        <p:cxnSp>
          <p:nvCxnSpPr>
            <p:cNvPr id="23" name="Прямая соединительная линия 22"/>
            <p:cNvCxnSpPr>
              <a:stCxn id="24" idx="3"/>
            </p:cNvCxnSpPr>
            <p:nvPr/>
          </p:nvCxnSpPr>
          <p:spPr>
            <a:xfrm flipH="1">
              <a:off x="1357019" y="2453137"/>
              <a:ext cx="1" cy="49643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Равнобедренный треугольник 23"/>
            <p:cNvSpPr/>
            <p:nvPr/>
          </p:nvSpPr>
          <p:spPr>
            <a:xfrm>
              <a:off x="1247189" y="2263774"/>
              <a:ext cx="219661" cy="189363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080211" y="2224120"/>
            <a:ext cx="4395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" dirty="0" smtClean="0"/>
              <a:t>public</a:t>
            </a:r>
            <a:endParaRPr lang="ru-RU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1698198" y="2224120"/>
            <a:ext cx="5966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" dirty="0" smtClean="0"/>
              <a:t>protected</a:t>
            </a:r>
            <a:endParaRPr lang="ru-RU" sz="800" dirty="0"/>
          </a:p>
        </p:txBody>
      </p:sp>
      <p:sp>
        <p:nvSpPr>
          <p:cNvPr id="28" name="TextBox 27"/>
          <p:cNvSpPr txBox="1"/>
          <p:nvPr/>
        </p:nvSpPr>
        <p:spPr>
          <a:xfrm>
            <a:off x="3002383" y="2225923"/>
            <a:ext cx="4796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" dirty="0" smtClean="0"/>
              <a:t>private</a:t>
            </a:r>
            <a:endParaRPr lang="ru-RU" sz="800" dirty="0"/>
          </a:p>
        </p:txBody>
      </p:sp>
      <p:sp>
        <p:nvSpPr>
          <p:cNvPr id="29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06105707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34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9050" y="639605"/>
            <a:ext cx="457200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sz="1300" i="0" kern="0" spc="80" dirty="0" smtClean="0">
                <a:latin typeface="+mj-lt"/>
                <a:cs typeface="Calibri"/>
              </a:rPr>
              <a:t>Доступ к членам</a:t>
            </a:r>
            <a:endParaRPr lang="ru-RU" sz="1300" b="0" i="0" kern="0" spc="-20" dirty="0">
              <a:latin typeface="+mj-lt"/>
              <a:cs typeface="Calibri"/>
            </a:endParaRPr>
          </a:p>
        </p:txBody>
      </p:sp>
      <p:sp>
        <p:nvSpPr>
          <p:cNvPr id="7" name="Текст 1"/>
          <p:cNvSpPr>
            <a:spLocks noGrp="1"/>
          </p:cNvSpPr>
          <p:nvPr>
            <p:ph type="body" idx="1"/>
          </p:nvPr>
        </p:nvSpPr>
        <p:spPr>
          <a:xfrm>
            <a:off x="359718" y="940827"/>
            <a:ext cx="3937850" cy="2100575"/>
          </a:xfrm>
        </p:spPr>
        <p:txBody>
          <a:bodyPr/>
          <a:lstStyle/>
          <a:p>
            <a:pPr algn="just"/>
            <a:r>
              <a:rPr lang="ru-RU" dirty="0" smtClean="0"/>
              <a:t>Для доступа к членам порожденного класса, унаследованного от нескольких базовых, используются те же правила, что и при порождении из одного базового класса.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Проблемы могут возникнуть в следующих случаях: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dirty="0" smtClean="0"/>
              <a:t>Если в порожденном классе используется член с таким же именем, как в одном из базовых классов;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dirty="0" smtClean="0"/>
              <a:t>В нескольких базовых классах определены члены с одинаковыми именами.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 этих случаях необходимо использовать оператор разрешения контекста для уточнения элементам, к которому осуществляется доступ.</a:t>
            </a:r>
          </a:p>
        </p:txBody>
      </p:sp>
      <p:sp>
        <p:nvSpPr>
          <p:cNvPr id="8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0591131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35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9050" y="639605"/>
            <a:ext cx="457200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sz="1300" i="0" kern="0" spc="80" dirty="0" smtClean="0">
                <a:latin typeface="+mj-lt"/>
                <a:cs typeface="Calibri"/>
              </a:rPr>
              <a:t>Конструирование объекта</a:t>
            </a:r>
            <a:endParaRPr lang="ru-RU" sz="1300" b="0" i="0" kern="0" spc="-20" dirty="0">
              <a:latin typeface="+mj-lt"/>
              <a:cs typeface="Calibri"/>
            </a:endParaRPr>
          </a:p>
        </p:txBody>
      </p:sp>
      <p:sp>
        <p:nvSpPr>
          <p:cNvPr id="7" name="Текст 1"/>
          <p:cNvSpPr>
            <a:spLocks noGrp="1"/>
          </p:cNvSpPr>
          <p:nvPr>
            <p:ph type="body" idx="1"/>
          </p:nvPr>
        </p:nvSpPr>
        <p:spPr>
          <a:xfrm>
            <a:off x="359718" y="940827"/>
            <a:ext cx="3937850" cy="1454244"/>
          </a:xfrm>
        </p:spPr>
        <p:txBody>
          <a:bodyPr/>
          <a:lstStyle/>
          <a:p>
            <a:pPr algn="just"/>
            <a:r>
              <a:rPr lang="ru-RU" dirty="0" smtClean="0"/>
              <a:t>Объект порожденного класса состоит из нескольких частей, унаследованных от базовых классов.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Конструктор порожденного класса должен обеспечивать инициализацию всех наследуемых частей, т.е. в списке инициализации конструктора порожденного класса должны быть перечислены конструкторы всех базовых.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Конструкторы выполняются в порядке их указания</a:t>
            </a:r>
            <a:endParaRPr lang="ru-RU" dirty="0"/>
          </a:p>
        </p:txBody>
      </p:sp>
      <p:sp>
        <p:nvSpPr>
          <p:cNvPr id="8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2271222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36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9050" y="639605"/>
            <a:ext cx="457200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sz="1300" i="0" kern="0" spc="80" dirty="0" smtClean="0">
                <a:latin typeface="+mj-lt"/>
                <a:cs typeface="Calibri"/>
              </a:rPr>
              <a:t>Ромбовидное наследование</a:t>
            </a:r>
            <a:endParaRPr lang="ru-RU" sz="1300" b="0" i="0" kern="0" spc="-20" dirty="0">
              <a:latin typeface="+mj-lt"/>
              <a:cs typeface="Calibri"/>
            </a:endParaRPr>
          </a:p>
        </p:txBody>
      </p:sp>
      <p:sp>
        <p:nvSpPr>
          <p:cNvPr id="7" name="Текст 1"/>
          <p:cNvSpPr>
            <a:spLocks noGrp="1"/>
          </p:cNvSpPr>
          <p:nvPr>
            <p:ph type="body" idx="1"/>
          </p:nvPr>
        </p:nvSpPr>
        <p:spPr>
          <a:xfrm>
            <a:off x="359718" y="940827"/>
            <a:ext cx="3937850" cy="484748"/>
          </a:xfrm>
        </p:spPr>
        <p:txBody>
          <a:bodyPr/>
          <a:lstStyle/>
          <a:p>
            <a:pPr algn="just"/>
            <a:r>
              <a:rPr lang="ru-RU" dirty="0" smtClean="0"/>
              <a:t>Ситуация в языках с поддержкой множественного наследования, когда два класса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en-US" dirty="0" smtClean="0"/>
              <a:t> </a:t>
            </a:r>
            <a:r>
              <a:rPr lang="ru-RU" dirty="0" smtClean="0"/>
              <a:t>наследуются от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en-US" dirty="0" smtClean="0"/>
              <a:t>, </a:t>
            </a:r>
            <a:r>
              <a:rPr lang="ru-RU" dirty="0" smtClean="0"/>
              <a:t>а класс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en-US" dirty="0" smtClean="0"/>
              <a:t> </a:t>
            </a:r>
            <a:r>
              <a:rPr lang="ru-RU" dirty="0" smtClean="0"/>
              <a:t>наследует от обоих классов </a:t>
            </a:r>
            <a:r>
              <a:rPr lang="en-US" dirty="0" smtClean="0"/>
              <a:t>B </a:t>
            </a:r>
            <a:r>
              <a:rPr lang="ru-RU" dirty="0" smtClean="0"/>
              <a:t>и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76138" y="2907887"/>
            <a:ext cx="1143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endParaRPr lang="ru-RU" sz="1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76139" y="1665582"/>
            <a:ext cx="1142999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endParaRPr lang="ru-RU" sz="1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0085" y="2299193"/>
            <a:ext cx="1157453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endParaRPr lang="ru-RU" sz="1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47739" y="2299193"/>
            <a:ext cx="1142999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endParaRPr lang="ru-RU" sz="1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 rot="18900000">
            <a:off x="1657997" y="2536496"/>
            <a:ext cx="97627" cy="432000"/>
            <a:chOff x="1247189" y="2263774"/>
            <a:chExt cx="219661" cy="685801"/>
          </a:xfrm>
        </p:grpSpPr>
        <p:cxnSp>
          <p:nvCxnSpPr>
            <p:cNvPr id="17" name="Прямая соединительная линия 16"/>
            <p:cNvCxnSpPr>
              <a:stCxn id="18" idx="3"/>
            </p:cNvCxnSpPr>
            <p:nvPr/>
          </p:nvCxnSpPr>
          <p:spPr>
            <a:xfrm flipH="1">
              <a:off x="1357019" y="2453137"/>
              <a:ext cx="1" cy="49643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Равнобедренный треугольник 17"/>
            <p:cNvSpPr/>
            <p:nvPr/>
          </p:nvSpPr>
          <p:spPr>
            <a:xfrm>
              <a:off x="1247189" y="2263774"/>
              <a:ext cx="219661" cy="189363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 rot="2700000">
            <a:off x="2953881" y="2536496"/>
            <a:ext cx="97627" cy="432000"/>
            <a:chOff x="1247189" y="2263774"/>
            <a:chExt cx="219661" cy="685801"/>
          </a:xfrm>
        </p:grpSpPr>
        <p:cxnSp>
          <p:nvCxnSpPr>
            <p:cNvPr id="21" name="Прямая соединительная линия 20"/>
            <p:cNvCxnSpPr>
              <a:stCxn id="22" idx="3"/>
            </p:cNvCxnSpPr>
            <p:nvPr/>
          </p:nvCxnSpPr>
          <p:spPr>
            <a:xfrm flipH="1">
              <a:off x="1357019" y="2453137"/>
              <a:ext cx="1" cy="49643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Равнобедренный треугольник 21"/>
            <p:cNvSpPr/>
            <p:nvPr/>
          </p:nvSpPr>
          <p:spPr>
            <a:xfrm>
              <a:off x="1247189" y="2263774"/>
              <a:ext cx="219661" cy="189363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/>
        </p:nvGrpSpPr>
        <p:grpSpPr>
          <a:xfrm rot="2700000" flipH="1">
            <a:off x="1650883" y="1922965"/>
            <a:ext cx="97627" cy="432000"/>
            <a:chOff x="1247189" y="2263774"/>
            <a:chExt cx="219661" cy="685801"/>
          </a:xfrm>
        </p:grpSpPr>
        <p:cxnSp>
          <p:nvCxnSpPr>
            <p:cNvPr id="28" name="Прямая соединительная линия 27"/>
            <p:cNvCxnSpPr>
              <a:stCxn id="29" idx="3"/>
            </p:cNvCxnSpPr>
            <p:nvPr/>
          </p:nvCxnSpPr>
          <p:spPr>
            <a:xfrm flipH="1">
              <a:off x="1357019" y="2453137"/>
              <a:ext cx="1" cy="49643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Равнобедренный треугольник 28"/>
            <p:cNvSpPr/>
            <p:nvPr/>
          </p:nvSpPr>
          <p:spPr>
            <a:xfrm>
              <a:off x="1247189" y="2263774"/>
              <a:ext cx="219661" cy="189363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/>
          <p:cNvGrpSpPr/>
          <p:nvPr/>
        </p:nvGrpSpPr>
        <p:grpSpPr>
          <a:xfrm rot="18900000" flipH="1">
            <a:off x="2946767" y="1922965"/>
            <a:ext cx="97627" cy="432000"/>
            <a:chOff x="1247189" y="2263774"/>
            <a:chExt cx="219661" cy="685801"/>
          </a:xfrm>
        </p:grpSpPr>
        <p:cxnSp>
          <p:nvCxnSpPr>
            <p:cNvPr id="31" name="Прямая соединительная линия 30"/>
            <p:cNvCxnSpPr>
              <a:stCxn id="32" idx="3"/>
            </p:cNvCxnSpPr>
            <p:nvPr/>
          </p:nvCxnSpPr>
          <p:spPr>
            <a:xfrm flipH="1">
              <a:off x="1357019" y="2453137"/>
              <a:ext cx="1" cy="49643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Равнобедренный треугольник 31"/>
            <p:cNvSpPr/>
            <p:nvPr/>
          </p:nvSpPr>
          <p:spPr>
            <a:xfrm>
              <a:off x="1247189" y="2263774"/>
              <a:ext cx="219661" cy="189363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51512492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37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7" name="Текст 1"/>
          <p:cNvSpPr>
            <a:spLocks noGrp="1"/>
          </p:cNvSpPr>
          <p:nvPr>
            <p:ph type="body" idx="1"/>
          </p:nvPr>
        </p:nvSpPr>
        <p:spPr>
          <a:xfrm>
            <a:off x="359718" y="940827"/>
            <a:ext cx="3937850" cy="1615827"/>
          </a:xfrm>
        </p:spPr>
        <p:txBody>
          <a:bodyPr/>
          <a:lstStyle/>
          <a:p>
            <a:pPr algn="just"/>
            <a:r>
              <a:rPr lang="ru-RU" dirty="0" smtClean="0"/>
              <a:t>С++ по умолчанию не создает ромбовидного наследования: компилятор обрабатывает каждый путь наследования отдельно.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 результате объект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en-US" dirty="0" smtClean="0"/>
              <a:t> </a:t>
            </a:r>
            <a:r>
              <a:rPr lang="ru-RU" dirty="0" smtClean="0"/>
              <a:t>будет содержать два разных подобъекта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en-US" dirty="0" smtClean="0"/>
              <a:t>, </a:t>
            </a:r>
            <a:r>
              <a:rPr lang="ru-RU" dirty="0" smtClean="0"/>
              <a:t>и при использовании членов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en-US" dirty="0" smtClean="0"/>
              <a:t> </a:t>
            </a:r>
            <a:r>
              <a:rPr lang="ru-RU" dirty="0" smtClean="0"/>
              <a:t>потребуется указать путь наследования (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r>
              <a:rPr lang="en-US" dirty="0" smtClean="0"/>
              <a:t>::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en-US" dirty="0" smtClean="0"/>
              <a:t> </a:t>
            </a:r>
            <a:r>
              <a:rPr lang="ru-RU" dirty="0" smtClean="0"/>
              <a:t>или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en-US" dirty="0" smtClean="0"/>
              <a:t>::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Для создания полноценного ромбовидного наследования следует использовать механизм виртуального наследования.</a:t>
            </a:r>
            <a:endParaRPr lang="ru-RU" dirty="0"/>
          </a:p>
        </p:txBody>
      </p:sp>
      <p:sp>
        <p:nvSpPr>
          <p:cNvPr id="23" name="object 3"/>
          <p:cNvSpPr txBox="1">
            <a:spLocks/>
          </p:cNvSpPr>
          <p:nvPr/>
        </p:nvSpPr>
        <p:spPr>
          <a:xfrm>
            <a:off x="19050" y="639605"/>
            <a:ext cx="457200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sz="1300" i="0" kern="0" spc="80" dirty="0" smtClean="0">
                <a:latin typeface="+mj-lt"/>
                <a:cs typeface="Calibri"/>
              </a:rPr>
              <a:t>Ромбовидное наследование в С++</a:t>
            </a:r>
            <a:endParaRPr lang="ru-RU" sz="1300" b="0" i="0" kern="0" spc="-20" dirty="0">
              <a:latin typeface="+mj-lt"/>
              <a:cs typeface="Calibri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04963611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38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7" name="Текст 1"/>
          <p:cNvSpPr>
            <a:spLocks noGrp="1"/>
          </p:cNvSpPr>
          <p:nvPr>
            <p:ph type="body" idx="1"/>
          </p:nvPr>
        </p:nvSpPr>
        <p:spPr>
          <a:xfrm>
            <a:off x="359718" y="940827"/>
            <a:ext cx="3937850" cy="1292662"/>
          </a:xfrm>
        </p:spPr>
        <p:txBody>
          <a:bodyPr/>
          <a:lstStyle/>
          <a:p>
            <a:pPr algn="just"/>
            <a:r>
              <a:rPr lang="ru-RU" dirty="0" smtClean="0"/>
              <a:t>Один из вариантов наследования, который нужен для решения некоторых проблем, порождаемых наличием возможности множественного наследования. Позволяет разрешить неоднозначность выбора методов и полей суперклассов при множественном наследовании.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Базовый класс, наследуемый множественно, определяется виртуальным с помощью ключевого слово </a:t>
            </a:r>
            <a:r>
              <a:rPr lang="en-US" dirty="0" smtClean="0"/>
              <a:t>virtual.</a:t>
            </a:r>
            <a:endParaRPr lang="ru-RU" dirty="0"/>
          </a:p>
        </p:txBody>
      </p:sp>
      <p:sp>
        <p:nvSpPr>
          <p:cNvPr id="23" name="object 3"/>
          <p:cNvSpPr txBox="1">
            <a:spLocks/>
          </p:cNvSpPr>
          <p:nvPr/>
        </p:nvSpPr>
        <p:spPr>
          <a:xfrm>
            <a:off x="19050" y="639605"/>
            <a:ext cx="457200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sz="1300" i="0" kern="0" spc="80" dirty="0" smtClean="0">
                <a:latin typeface="+mj-lt"/>
                <a:cs typeface="Calibri"/>
              </a:rPr>
              <a:t>Виртуальное наследование</a:t>
            </a:r>
            <a:endParaRPr lang="ru-RU" sz="1300" b="0" i="0" kern="0" spc="-20" dirty="0">
              <a:latin typeface="+mj-lt"/>
              <a:cs typeface="Calibri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28196727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39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7" name="Текст 1"/>
          <p:cNvSpPr>
            <a:spLocks noGrp="1"/>
          </p:cNvSpPr>
          <p:nvPr>
            <p:ph type="body" idx="1"/>
          </p:nvPr>
        </p:nvSpPr>
        <p:spPr>
          <a:xfrm>
            <a:off x="359718" y="940827"/>
            <a:ext cx="3937850" cy="484748"/>
          </a:xfrm>
        </p:spPr>
        <p:txBody>
          <a:bodyPr/>
          <a:lstStyle/>
          <a:p>
            <a:pPr algn="just"/>
            <a:r>
              <a:rPr lang="ru-RU" dirty="0" smtClean="0"/>
              <a:t>Важный аспект виртуального программирования – оно должно появиться в иерархии раньше, чем в нем возникнет реальная необходимость.</a:t>
            </a:r>
            <a:endParaRPr lang="ru-RU" dirty="0"/>
          </a:p>
        </p:txBody>
      </p:sp>
      <p:sp>
        <p:nvSpPr>
          <p:cNvPr id="23" name="object 3"/>
          <p:cNvSpPr txBox="1">
            <a:spLocks/>
          </p:cNvSpPr>
          <p:nvPr/>
        </p:nvSpPr>
        <p:spPr>
          <a:xfrm>
            <a:off x="19050" y="639605"/>
            <a:ext cx="457200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sz="1300" i="0" kern="0" spc="80" dirty="0" smtClean="0">
                <a:latin typeface="+mj-lt"/>
                <a:cs typeface="Calibri"/>
              </a:rPr>
              <a:t>Виртуальное наследование</a:t>
            </a:r>
            <a:endParaRPr lang="ru-RU" sz="1300" b="0" i="0" kern="0" spc="-20" dirty="0">
              <a:latin typeface="+mj-lt"/>
              <a:cs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8246" y="2855123"/>
            <a:ext cx="1143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endParaRPr lang="ru-RU" sz="1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8247" y="1612818"/>
            <a:ext cx="1142999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endParaRPr lang="ru-RU" sz="1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2193" y="2246429"/>
            <a:ext cx="1157453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endParaRPr lang="ru-RU" sz="1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69847" y="2246429"/>
            <a:ext cx="1142999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endParaRPr lang="ru-RU" sz="1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 rot="18900000">
            <a:off x="1680105" y="2483732"/>
            <a:ext cx="97627" cy="432000"/>
            <a:chOff x="1247189" y="2263774"/>
            <a:chExt cx="219661" cy="685801"/>
          </a:xfrm>
        </p:grpSpPr>
        <p:cxnSp>
          <p:nvCxnSpPr>
            <p:cNvPr id="13" name="Прямая соединительная линия 12"/>
            <p:cNvCxnSpPr>
              <a:stCxn id="14" idx="3"/>
            </p:cNvCxnSpPr>
            <p:nvPr/>
          </p:nvCxnSpPr>
          <p:spPr>
            <a:xfrm flipH="1">
              <a:off x="1357019" y="2453137"/>
              <a:ext cx="1" cy="49643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Равнобедренный треугольник 13"/>
            <p:cNvSpPr/>
            <p:nvPr/>
          </p:nvSpPr>
          <p:spPr>
            <a:xfrm>
              <a:off x="1247189" y="2263774"/>
              <a:ext cx="219661" cy="189363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/>
        </p:nvGrpSpPr>
        <p:grpSpPr>
          <a:xfrm rot="2700000">
            <a:off x="2975989" y="2483732"/>
            <a:ext cx="97627" cy="432000"/>
            <a:chOff x="1247189" y="2263774"/>
            <a:chExt cx="219661" cy="685801"/>
          </a:xfrm>
        </p:grpSpPr>
        <p:cxnSp>
          <p:nvCxnSpPr>
            <p:cNvPr id="16" name="Прямая соединительная линия 15"/>
            <p:cNvCxnSpPr>
              <a:stCxn id="17" idx="3"/>
            </p:cNvCxnSpPr>
            <p:nvPr/>
          </p:nvCxnSpPr>
          <p:spPr>
            <a:xfrm flipH="1">
              <a:off x="1357019" y="2453137"/>
              <a:ext cx="1" cy="49643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Равнобедренный треугольник 16"/>
            <p:cNvSpPr/>
            <p:nvPr/>
          </p:nvSpPr>
          <p:spPr>
            <a:xfrm>
              <a:off x="1247189" y="2263774"/>
              <a:ext cx="219661" cy="189363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 rot="2700000" flipH="1">
            <a:off x="1672991" y="1870201"/>
            <a:ext cx="97627" cy="432000"/>
            <a:chOff x="1247189" y="2263774"/>
            <a:chExt cx="219661" cy="685801"/>
          </a:xfrm>
        </p:grpSpPr>
        <p:cxnSp>
          <p:nvCxnSpPr>
            <p:cNvPr id="20" name="Прямая соединительная линия 19"/>
            <p:cNvCxnSpPr>
              <a:stCxn id="21" idx="3"/>
            </p:cNvCxnSpPr>
            <p:nvPr/>
          </p:nvCxnSpPr>
          <p:spPr>
            <a:xfrm flipH="1">
              <a:off x="1357019" y="2453137"/>
              <a:ext cx="1" cy="49643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Равнобедренный треугольник 20"/>
            <p:cNvSpPr/>
            <p:nvPr/>
          </p:nvSpPr>
          <p:spPr>
            <a:xfrm>
              <a:off x="1247189" y="2263774"/>
              <a:ext cx="219661" cy="189363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 rot="18900000" flipH="1">
            <a:off x="2968875" y="1870201"/>
            <a:ext cx="97627" cy="432000"/>
            <a:chOff x="1247189" y="2263774"/>
            <a:chExt cx="219661" cy="685801"/>
          </a:xfrm>
        </p:grpSpPr>
        <p:cxnSp>
          <p:nvCxnSpPr>
            <p:cNvPr id="24" name="Прямая соединительная линия 23"/>
            <p:cNvCxnSpPr>
              <a:stCxn id="26" idx="3"/>
            </p:cNvCxnSpPr>
            <p:nvPr/>
          </p:nvCxnSpPr>
          <p:spPr>
            <a:xfrm flipH="1">
              <a:off x="1357019" y="2453137"/>
              <a:ext cx="1" cy="49643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Равнобедренный треугольник 25"/>
            <p:cNvSpPr/>
            <p:nvPr/>
          </p:nvSpPr>
          <p:spPr>
            <a:xfrm>
              <a:off x="1247189" y="2263774"/>
              <a:ext cx="219661" cy="189363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117278" y="2036906"/>
            <a:ext cx="452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" dirty="0" smtClean="0"/>
              <a:t>virtual</a:t>
            </a:r>
            <a:endParaRPr lang="ru-RU" sz="800" dirty="0"/>
          </a:p>
        </p:txBody>
      </p:sp>
      <p:sp>
        <p:nvSpPr>
          <p:cNvPr id="28" name="TextBox 27"/>
          <p:cNvSpPr txBox="1"/>
          <p:nvPr/>
        </p:nvSpPr>
        <p:spPr>
          <a:xfrm>
            <a:off x="3157673" y="2036906"/>
            <a:ext cx="452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" dirty="0" smtClean="0"/>
              <a:t>virtual</a:t>
            </a:r>
            <a:endParaRPr lang="ru-RU" sz="800" dirty="0"/>
          </a:p>
        </p:txBody>
      </p:sp>
      <p:sp>
        <p:nvSpPr>
          <p:cNvPr id="29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15307037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50"/>
            <a:ext cx="4191000" cy="1046917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Дополнительная память выделяется только для новых полей; </a:t>
            </a:r>
          </a:p>
          <a:p>
            <a:pPr marL="313055" indent="-171450" algn="just"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Внутренний объект родительского класса располагается в начале дочернего объекта;</a:t>
            </a:r>
          </a:p>
          <a:p>
            <a:pPr marL="313055" indent="-171450" algn="just"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Ссылку или указатель на объект дочернего класса можно использовать везде, где допустимо использование ссылки или указателя на объект родительского класса.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4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Расположение в памяти</a:t>
            </a:r>
            <a:endParaRPr lang="ru-RU" b="0" i="0" kern="0" spc="-20" dirty="0">
              <a:latin typeface="+mj-lt"/>
              <a:cs typeface="Calibri"/>
            </a:endParaRPr>
          </a:p>
        </p:txBody>
      </p:sp>
      <p:cxnSp>
        <p:nvCxnSpPr>
          <p:cNvPr id="41" name="Прямая соединительная линия 40"/>
          <p:cNvCxnSpPr>
            <a:stCxn id="42" idx="3"/>
            <a:endCxn id="21" idx="1"/>
          </p:cNvCxnSpPr>
          <p:nvPr/>
        </p:nvCxnSpPr>
        <p:spPr>
          <a:xfrm>
            <a:off x="1866840" y="2162577"/>
            <a:ext cx="590610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2457450" y="2010178"/>
            <a:ext cx="184785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Manager</a:t>
            </a:r>
            <a:endParaRPr lang="ru-RU" sz="1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57450" y="2314977"/>
            <a:ext cx="1847850" cy="46904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-name: string</a:t>
            </a:r>
          </a:p>
          <a:p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-surname: string</a:t>
            </a:r>
          </a:p>
        </p:txBody>
      </p:sp>
      <p:grpSp>
        <p:nvGrpSpPr>
          <p:cNvPr id="23" name="Группа 22"/>
          <p:cNvGrpSpPr/>
          <p:nvPr/>
        </p:nvGrpSpPr>
        <p:grpSpPr>
          <a:xfrm>
            <a:off x="476250" y="2012310"/>
            <a:ext cx="1306429" cy="762000"/>
            <a:chOff x="2152650" y="1726989"/>
            <a:chExt cx="2133600" cy="762000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2152650" y="1726989"/>
              <a:ext cx="21336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Employee</a:t>
              </a:r>
              <a:endParaRPr lang="ru-RU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52650" y="2031789"/>
              <a:ext cx="21336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-name: string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-surname: string</a:t>
              </a:r>
              <a:endParaRPr lang="ru-RU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2457450" y="2772177"/>
            <a:ext cx="1847850" cy="24710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-subordinates: Employee</a:t>
            </a:r>
            <a:endParaRPr lang="ru-RU" sz="1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2" name="Равнобедренный треугольник 41"/>
          <p:cNvSpPr/>
          <p:nvPr/>
        </p:nvSpPr>
        <p:spPr>
          <a:xfrm rot="16200000">
            <a:off x="1775946" y="2120497"/>
            <a:ext cx="97627" cy="84161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782679" y="2774310"/>
            <a:ext cx="67477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82679" y="2314977"/>
            <a:ext cx="67477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57450" y="3025775"/>
            <a:ext cx="18453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800" dirty="0" smtClean="0"/>
              <a:t>Данные, добавленные наследником</a:t>
            </a:r>
            <a:endParaRPr lang="ru-RU" sz="800" dirty="0"/>
          </a:p>
        </p:txBody>
      </p:sp>
      <p:sp>
        <p:nvSpPr>
          <p:cNvPr id="18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9746932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40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7" name="Текст 1"/>
          <p:cNvSpPr>
            <a:spLocks noGrp="1"/>
          </p:cNvSpPr>
          <p:nvPr>
            <p:ph type="body" idx="1"/>
          </p:nvPr>
        </p:nvSpPr>
        <p:spPr>
          <a:xfrm>
            <a:off x="359718" y="940827"/>
            <a:ext cx="3937850" cy="484748"/>
          </a:xfrm>
        </p:spPr>
        <p:txBody>
          <a:bodyPr/>
          <a:lstStyle/>
          <a:p>
            <a:pPr algn="just"/>
            <a:r>
              <a:rPr lang="ru-RU" dirty="0" smtClean="0"/>
              <a:t>Си-стиль приведения типов данных может быть использован для преобразования любого типа в любой другой тип, при этом неважно насколько это небезопасное преобразование.</a:t>
            </a:r>
            <a:endParaRPr lang="ru-RU" dirty="0"/>
          </a:p>
        </p:txBody>
      </p:sp>
      <p:sp>
        <p:nvSpPr>
          <p:cNvPr id="23" name="object 3"/>
          <p:cNvSpPr txBox="1">
            <a:spLocks/>
          </p:cNvSpPr>
          <p:nvPr/>
        </p:nvSpPr>
        <p:spPr>
          <a:xfrm>
            <a:off x="19050" y="639605"/>
            <a:ext cx="457200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sz="1300" i="0" kern="0" spc="80" dirty="0" smtClean="0">
                <a:latin typeface="+mj-lt"/>
                <a:cs typeface="Calibri"/>
              </a:rPr>
              <a:t>Приведение типов в Си</a:t>
            </a:r>
            <a:endParaRPr lang="ru-RU" sz="1300" b="0" i="0" kern="0" spc="-20" dirty="0">
              <a:latin typeface="+mj-lt"/>
              <a:cs typeface="Calibri"/>
            </a:endParaRPr>
          </a:p>
        </p:txBody>
      </p:sp>
      <p:sp>
        <p:nvSpPr>
          <p:cNvPr id="8" name="object 4"/>
          <p:cNvSpPr txBox="1">
            <a:spLocks/>
          </p:cNvSpPr>
          <p:nvPr/>
        </p:nvSpPr>
        <p:spPr>
          <a:xfrm>
            <a:off x="332990" y="1654175"/>
            <a:ext cx="3991305" cy="3048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result = 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)13 / 7;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ptr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*)&amp;result;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9" name="Текст 1"/>
          <p:cNvSpPr txBox="1">
            <a:spLocks/>
          </p:cNvSpPr>
          <p:nvPr/>
        </p:nvSpPr>
        <p:spPr>
          <a:xfrm>
            <a:off x="359717" y="2187575"/>
            <a:ext cx="3937850" cy="4847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kern="0" dirty="0" smtClean="0"/>
              <a:t>Си-стиль приведения типов доступен в языке С++, но считается не самодостаточным по сравнению с приведением типов в С++.</a:t>
            </a:r>
            <a:endParaRPr lang="ru-RU" kern="0" dirty="0"/>
          </a:p>
        </p:txBody>
      </p:sp>
      <p:sp>
        <p:nvSpPr>
          <p:cNvPr id="10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5354647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41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7" name="Текст 1"/>
          <p:cNvSpPr>
            <a:spLocks noGrp="1"/>
          </p:cNvSpPr>
          <p:nvPr>
            <p:ph type="body" idx="1"/>
          </p:nvPr>
        </p:nvSpPr>
        <p:spPr>
          <a:xfrm>
            <a:off x="359717" y="940827"/>
            <a:ext cx="3991305" cy="1454244"/>
          </a:xfrm>
        </p:spPr>
        <p:txBody>
          <a:bodyPr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dirty="0" smtClean="0"/>
              <a:t>Операция доступна только в языке С++.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dirty="0" smtClean="0"/>
              <a:t>Используется для преобразования одного типа в другой, но она не может быть использована для выполнения недопустимого преобразования.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dirty="0" smtClean="0"/>
              <a:t>Поддерживается преобразование численных типов, указателей и ссылок по иерархии наследования как вверх, так и вниз.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dirty="0" smtClean="0"/>
              <a:t>Проверка совместимости производится на этапе компиляции.</a:t>
            </a:r>
            <a:endParaRPr lang="ru-RU" dirty="0"/>
          </a:p>
        </p:txBody>
      </p:sp>
      <p:sp>
        <p:nvSpPr>
          <p:cNvPr id="23" name="object 3"/>
          <p:cNvSpPr txBox="1">
            <a:spLocks/>
          </p:cNvSpPr>
          <p:nvPr/>
        </p:nvSpPr>
        <p:spPr>
          <a:xfrm>
            <a:off x="19050" y="639605"/>
            <a:ext cx="457200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sz="1300" i="0" kern="0" spc="80" dirty="0" smtClean="0">
                <a:latin typeface="+mj-lt"/>
                <a:cs typeface="Calibri"/>
              </a:rPr>
              <a:t>Статическое приведение типов (</a:t>
            </a:r>
            <a:r>
              <a:rPr lang="en-US" sz="1300" i="0" kern="0" spc="80" dirty="0" err="1" smtClean="0">
                <a:latin typeface="+mj-lt"/>
                <a:cs typeface="Calibri"/>
              </a:rPr>
              <a:t>static_cast</a:t>
            </a:r>
            <a:r>
              <a:rPr lang="en-US" sz="1300" i="0" kern="0" spc="80" dirty="0" smtClean="0">
                <a:latin typeface="+mj-lt"/>
                <a:cs typeface="Calibri"/>
              </a:rPr>
              <a:t>)</a:t>
            </a:r>
            <a:endParaRPr lang="ru-RU" sz="1300" b="0" i="0" kern="0" spc="-20" dirty="0">
              <a:latin typeface="+mj-lt"/>
              <a:cs typeface="Calibri"/>
            </a:endParaRPr>
          </a:p>
        </p:txBody>
      </p:sp>
      <p:sp>
        <p:nvSpPr>
          <p:cNvPr id="8" name="object 4"/>
          <p:cNvSpPr txBox="1">
            <a:spLocks/>
          </p:cNvSpPr>
          <p:nvPr/>
        </p:nvSpPr>
        <p:spPr>
          <a:xfrm>
            <a:off x="359718" y="2263775"/>
            <a:ext cx="3991305" cy="99591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 {}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 :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A {}</a:t>
            </a:r>
            <a:endParaRPr lang="ru-RU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main()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double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result =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static_cast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&gt;(13) / 7;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A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ptr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static_cast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*&gt;(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B());  </a:t>
            </a:r>
            <a:endParaRPr lang="en-US" sz="800" kern="0" dirty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ptr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static_cast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*&gt;(&amp;result);  </a:t>
            </a:r>
            <a:r>
              <a:rPr lang="en-US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&lt;-  </a:t>
            </a:r>
            <a:r>
              <a:rPr lang="ru-RU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Ошибка компиляции</a:t>
            </a:r>
            <a:endParaRPr lang="en-US" sz="800" kern="0" dirty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5012076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42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7" name="Текст 1"/>
          <p:cNvSpPr>
            <a:spLocks noGrp="1"/>
          </p:cNvSpPr>
          <p:nvPr>
            <p:ph type="body" idx="1"/>
          </p:nvPr>
        </p:nvSpPr>
        <p:spPr>
          <a:xfrm>
            <a:off x="359718" y="940827"/>
            <a:ext cx="4002732" cy="1923604"/>
          </a:xfrm>
        </p:spPr>
        <p:txBody>
          <a:bodyPr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dirty="0" smtClean="0"/>
              <a:t>Операция доступна только в языке С++.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dirty="0" smtClean="0"/>
              <a:t>Имеет смысл только для объектов класса, входящего в иерархию полиморфных типов.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dirty="0" smtClean="0"/>
              <a:t>Используется для безопасного приведения указателя (ссылки) на суперкласс в указатель (ссылку) на подкласс.</a:t>
            </a:r>
          </a:p>
          <a:p>
            <a:pPr algn="just">
              <a:spcBef>
                <a:spcPts val="1200"/>
              </a:spcBef>
            </a:pPr>
            <a:endParaRPr lang="en-US" dirty="0" smtClean="0"/>
          </a:p>
          <a:p>
            <a:pPr algn="just">
              <a:spcBef>
                <a:spcPts val="1200"/>
              </a:spcBef>
            </a:pPr>
            <a:r>
              <a:rPr lang="ru-RU" dirty="0" smtClean="0"/>
              <a:t>В случае неудачи:</a:t>
            </a:r>
          </a:p>
          <a:p>
            <a:pPr marL="360000" lvl="1" indent="-171450" algn="just">
              <a:buFont typeface="Wingdings" panose="05000000000000000000" pitchFamily="2" charset="2"/>
              <a:buChar char="Ø"/>
            </a:pPr>
            <a:r>
              <a:rPr lang="ru-RU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приведении указателя возвращается указатель </a:t>
            </a:r>
            <a:r>
              <a:rPr lang="en-US" sz="105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NULL</a:t>
            </a:r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360000" lvl="1" indent="-171450" algn="just">
              <a:buFont typeface="Wingdings" panose="05000000000000000000" pitchFamily="2" charset="2"/>
              <a:buChar char="Ø"/>
            </a:pPr>
            <a:r>
              <a:rPr lang="ru-RU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приведении ссылки генерируется исключение </a:t>
            </a:r>
            <a:r>
              <a:rPr lang="en-US" sz="105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std</a:t>
            </a:r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::</a:t>
            </a:r>
            <a:r>
              <a:rPr lang="en-US" sz="105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bad_cast</a:t>
            </a:r>
            <a:endParaRPr lang="ru-RU" sz="1050" dirty="0">
              <a:solidFill>
                <a:schemeClr val="tx2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object 3"/>
          <p:cNvSpPr txBox="1">
            <a:spLocks/>
          </p:cNvSpPr>
          <p:nvPr/>
        </p:nvSpPr>
        <p:spPr>
          <a:xfrm>
            <a:off x="19050" y="639605"/>
            <a:ext cx="457200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sz="1300" i="0" kern="0" spc="80" dirty="0" smtClean="0">
                <a:latin typeface="+mj-lt"/>
                <a:cs typeface="Calibri"/>
              </a:rPr>
              <a:t>Динамическое приведение типов (</a:t>
            </a:r>
            <a:r>
              <a:rPr lang="en-US" sz="1300" i="0" kern="0" spc="80" dirty="0" err="1" smtClean="0">
                <a:latin typeface="+mj-lt"/>
                <a:cs typeface="Calibri"/>
              </a:rPr>
              <a:t>dynamic_cast</a:t>
            </a:r>
            <a:r>
              <a:rPr lang="en-US" sz="1300" i="0" kern="0" spc="80" dirty="0" smtClean="0">
                <a:latin typeface="+mj-lt"/>
                <a:cs typeface="Calibri"/>
              </a:rPr>
              <a:t>)</a:t>
            </a:r>
            <a:endParaRPr lang="ru-RU" sz="1300" b="0" i="0" kern="0" spc="-20" dirty="0">
              <a:latin typeface="+mj-lt"/>
              <a:cs typeface="Calibri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7694289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43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23" name="object 3"/>
          <p:cNvSpPr txBox="1">
            <a:spLocks/>
          </p:cNvSpPr>
          <p:nvPr/>
        </p:nvSpPr>
        <p:spPr>
          <a:xfrm>
            <a:off x="19050" y="639605"/>
            <a:ext cx="457200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sz="1300" i="0" kern="0" spc="80" dirty="0" smtClean="0">
                <a:latin typeface="+mj-lt"/>
                <a:cs typeface="Calibri"/>
              </a:rPr>
              <a:t>Динамическое приведение типов (пример</a:t>
            </a:r>
            <a:r>
              <a:rPr lang="en-US" sz="1300" i="0" kern="0" spc="80" dirty="0" smtClean="0">
                <a:latin typeface="+mj-lt"/>
                <a:cs typeface="Calibri"/>
              </a:rPr>
              <a:t>)</a:t>
            </a:r>
            <a:endParaRPr lang="ru-RU" sz="1300" b="0" i="0" kern="0" spc="-20" dirty="0">
              <a:latin typeface="+mj-lt"/>
              <a:cs typeface="Calibri"/>
            </a:endParaRPr>
          </a:p>
        </p:txBody>
      </p:sp>
      <p:sp>
        <p:nvSpPr>
          <p:cNvPr id="9" name="object 4"/>
          <p:cNvSpPr txBox="1">
            <a:spLocks/>
          </p:cNvSpPr>
          <p:nvPr/>
        </p:nvSpPr>
        <p:spPr>
          <a:xfrm>
            <a:off x="361962" y="1044575"/>
            <a:ext cx="3991305" cy="20574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virtual ~A() {}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 :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A {}</a:t>
            </a:r>
            <a:endParaRPr lang="ru-RU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C1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{}</a:t>
            </a:r>
            <a:endParaRPr lang="ru-RU" sz="800" kern="0" dirty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C2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{}</a:t>
            </a:r>
            <a:endParaRPr lang="ru-RU" sz="800" kern="0" dirty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main()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A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*parent =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 C1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(); 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C2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*derived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dynamic_cast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C2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*&gt;(parent);  </a:t>
            </a:r>
            <a:endParaRPr lang="en-US" sz="800" kern="0" dirty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if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(derived ==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NULL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&lt;&lt; 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"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Dynamic cast failed!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"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0;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8356479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44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7" name="Текст 1"/>
          <p:cNvSpPr>
            <a:spLocks noGrp="1"/>
          </p:cNvSpPr>
          <p:nvPr>
            <p:ph type="body" idx="1"/>
          </p:nvPr>
        </p:nvSpPr>
        <p:spPr>
          <a:xfrm>
            <a:off x="359718" y="940827"/>
            <a:ext cx="4002732" cy="1123384"/>
          </a:xfrm>
        </p:spPr>
        <p:txBody>
          <a:bodyPr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dirty="0" smtClean="0"/>
              <a:t>Операция доступна только в языке С++.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dirty="0" smtClean="0"/>
              <a:t>Используется для приведения константного указателя к </a:t>
            </a:r>
            <a:r>
              <a:rPr lang="ru-RU" dirty="0" err="1" smtClean="0"/>
              <a:t>неконстантному</a:t>
            </a:r>
            <a:r>
              <a:rPr lang="ru-RU" dirty="0" smtClean="0"/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dirty="0"/>
              <a:t>Проверка совместимости производится на этапе компиляции.</a:t>
            </a:r>
          </a:p>
          <a:p>
            <a:pPr algn="just"/>
            <a:endParaRPr lang="ru-RU" dirty="0" smtClean="0"/>
          </a:p>
          <a:p>
            <a:pPr algn="just">
              <a:spcBef>
                <a:spcPts val="1200"/>
              </a:spcBef>
            </a:pPr>
            <a:endParaRPr lang="en-US" dirty="0" smtClean="0"/>
          </a:p>
        </p:txBody>
      </p:sp>
      <p:sp>
        <p:nvSpPr>
          <p:cNvPr id="23" name="object 3"/>
          <p:cNvSpPr txBox="1">
            <a:spLocks/>
          </p:cNvSpPr>
          <p:nvPr/>
        </p:nvSpPr>
        <p:spPr>
          <a:xfrm>
            <a:off x="19050" y="639605"/>
            <a:ext cx="457200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sz="1300" i="0" kern="0" spc="80" dirty="0" smtClean="0">
                <a:latin typeface="+mj-lt"/>
                <a:cs typeface="Calibri"/>
              </a:rPr>
              <a:t>Константное приведение типов (</a:t>
            </a:r>
            <a:r>
              <a:rPr lang="en-US" sz="1300" i="0" kern="0" spc="80" dirty="0" err="1" smtClean="0">
                <a:latin typeface="+mj-lt"/>
                <a:cs typeface="Calibri"/>
              </a:rPr>
              <a:t>const_cast</a:t>
            </a:r>
            <a:r>
              <a:rPr lang="en-US" sz="1300" i="0" kern="0" spc="80" dirty="0" smtClean="0">
                <a:latin typeface="+mj-lt"/>
                <a:cs typeface="Calibri"/>
              </a:rPr>
              <a:t>)</a:t>
            </a:r>
            <a:endParaRPr lang="ru-RU" sz="1300" b="0" i="0" kern="0" spc="-20" dirty="0">
              <a:latin typeface="+mj-lt"/>
              <a:cs typeface="Calibri"/>
            </a:endParaRPr>
          </a:p>
        </p:txBody>
      </p:sp>
      <p:sp>
        <p:nvSpPr>
          <p:cNvPr id="8" name="object 4"/>
          <p:cNvSpPr txBox="1">
            <a:spLocks/>
          </p:cNvSpPr>
          <p:nvPr/>
        </p:nvSpPr>
        <p:spPr>
          <a:xfrm>
            <a:off x="365431" y="1893307"/>
            <a:ext cx="3991305" cy="99591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function(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char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*string);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main()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char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constString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"</a:t>
            </a:r>
            <a:r>
              <a:rPr lang="en-US" sz="800" kern="0" dirty="0" err="1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string"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function(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const_cast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char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*&gt;(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constString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constValue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(42);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function(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const_cast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char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*&gt;(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constValue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));</a:t>
            </a:r>
            <a:r>
              <a:rPr lang="en-US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endParaRPr lang="en-US" sz="800" kern="0" dirty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28907019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45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7" name="Текст 1"/>
          <p:cNvSpPr>
            <a:spLocks noGrp="1"/>
          </p:cNvSpPr>
          <p:nvPr>
            <p:ph type="body" idx="1"/>
          </p:nvPr>
        </p:nvSpPr>
        <p:spPr>
          <a:xfrm>
            <a:off x="359718" y="940827"/>
            <a:ext cx="4002732" cy="1446550"/>
          </a:xfrm>
        </p:spPr>
        <p:txBody>
          <a:bodyPr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dirty="0" smtClean="0"/>
              <a:t>Операция доступна только в языке С++.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dirty="0" smtClean="0"/>
              <a:t>Является наименее безопасной формой приведения типов данных в С++.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dirty="0" smtClean="0"/>
              <a:t>Является прямым указанием компилятору обращаться с некоторой последовательностью битов, переданных в качестве аргумента, как будто это объект типа, к которому производится приведение.</a:t>
            </a:r>
          </a:p>
          <a:p>
            <a:pPr algn="just">
              <a:spcBef>
                <a:spcPts val="1200"/>
              </a:spcBef>
            </a:pPr>
            <a:endParaRPr lang="en-US" dirty="0" smtClean="0"/>
          </a:p>
        </p:txBody>
      </p:sp>
      <p:sp>
        <p:nvSpPr>
          <p:cNvPr id="23" name="object 3"/>
          <p:cNvSpPr txBox="1">
            <a:spLocks/>
          </p:cNvSpPr>
          <p:nvPr/>
        </p:nvSpPr>
        <p:spPr>
          <a:xfrm>
            <a:off x="19050" y="639605"/>
            <a:ext cx="457200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sz="1300" i="0" kern="0" spc="80" dirty="0" smtClean="0">
                <a:latin typeface="+mj-lt"/>
                <a:cs typeface="Calibri"/>
              </a:rPr>
              <a:t>Приведение типов </a:t>
            </a:r>
            <a:r>
              <a:rPr lang="en-US" sz="1300" i="0" kern="0" spc="80" dirty="0" err="1" smtClean="0">
                <a:latin typeface="+mj-lt"/>
                <a:cs typeface="Calibri"/>
              </a:rPr>
              <a:t>reinterpret_cast</a:t>
            </a:r>
            <a:endParaRPr lang="ru-RU" sz="1300" b="0" i="0" kern="0" spc="-20" dirty="0">
              <a:latin typeface="+mj-lt"/>
              <a:cs typeface="Calibri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08863830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46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23" name="object 3"/>
          <p:cNvSpPr txBox="1">
            <a:spLocks/>
          </p:cNvSpPr>
          <p:nvPr/>
        </p:nvSpPr>
        <p:spPr>
          <a:xfrm>
            <a:off x="19050" y="639605"/>
            <a:ext cx="457200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sz="1300" i="0" kern="0" spc="80" dirty="0" smtClean="0">
                <a:latin typeface="+mj-lt"/>
                <a:cs typeface="Calibri"/>
              </a:rPr>
              <a:t>Пример </a:t>
            </a:r>
            <a:r>
              <a:rPr lang="en-US" sz="1300" i="0" kern="0" spc="80" dirty="0" err="1" smtClean="0">
                <a:latin typeface="+mj-lt"/>
                <a:cs typeface="Calibri"/>
              </a:rPr>
              <a:t>reinterpret_cast</a:t>
            </a:r>
            <a:endParaRPr lang="ru-RU" sz="1300" b="0" i="0" kern="0" spc="-20" dirty="0">
              <a:latin typeface="+mj-lt"/>
              <a:cs typeface="Calibri"/>
            </a:endParaRPr>
          </a:p>
        </p:txBody>
      </p:sp>
      <p:sp>
        <p:nvSpPr>
          <p:cNvPr id="8" name="object 4"/>
          <p:cNvSpPr txBox="1">
            <a:spLocks/>
          </p:cNvSpPr>
          <p:nvPr/>
        </p:nvSpPr>
        <p:spPr>
          <a:xfrm>
            <a:off x="365923" y="970031"/>
            <a:ext cx="3991305" cy="228434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a;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 :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main()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C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c.a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1;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c.b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2;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reinterpret_cast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*&gt;(&amp;c)-&gt;b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static_cast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*&gt;(&amp;c)-&gt;b &lt;&lt;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8800791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47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7" name="Текст 1"/>
          <p:cNvSpPr>
            <a:spLocks noGrp="1"/>
          </p:cNvSpPr>
          <p:nvPr>
            <p:ph type="body" idx="1"/>
          </p:nvPr>
        </p:nvSpPr>
        <p:spPr>
          <a:xfrm>
            <a:off x="323850" y="940827"/>
            <a:ext cx="4114800" cy="1738938"/>
          </a:xfrm>
        </p:spPr>
        <p:txBody>
          <a:bodyPr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dirty="0" smtClean="0"/>
              <a:t>Компилятор совершает ряд попыток задействовать один или несколько имеющихся у него в распоряжении операторов приведения типов.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dirty="0" smtClean="0"/>
              <a:t>Компилятор выполняет попытки в строгом порядке от «наиболее безопасных» к «самым рискованным»</a:t>
            </a:r>
            <a:r>
              <a:rPr lang="en-US" dirty="0" smtClean="0"/>
              <a:t>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28600" indent="-228600" algn="just">
              <a:buFont typeface="+mj-lt"/>
              <a:buAutoNum type="arabicPeriod"/>
            </a:pPr>
            <a:r>
              <a:rPr lang="en-US" sz="1000" dirty="0" smtClean="0"/>
              <a:t> 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const_cast</a:t>
            </a:r>
            <a:r>
              <a:rPr lang="en-US" sz="1000" dirty="0" smtClean="0"/>
              <a:t>&lt;</a:t>
            </a:r>
            <a:r>
              <a:rPr 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new_type</a:t>
            </a:r>
            <a:r>
              <a:rPr lang="en-US" sz="1000" dirty="0" smtClean="0"/>
              <a:t>&gt;(expression)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n-US" sz="1000" dirty="0" smtClean="0"/>
              <a:t> 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static_cast</a:t>
            </a:r>
            <a:r>
              <a:rPr lang="en-US" sz="1000" dirty="0" smtClean="0"/>
              <a:t>&lt;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new_type</a:t>
            </a:r>
            <a:r>
              <a:rPr lang="en-US" sz="1000" dirty="0" smtClean="0"/>
              <a:t>&gt;(expression)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n-US" sz="1000" dirty="0" smtClean="0"/>
              <a:t> 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static_cast</a:t>
            </a:r>
            <a:r>
              <a:rPr lang="en-US" sz="1000" dirty="0" smtClean="0"/>
              <a:t>&lt;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new_type</a:t>
            </a:r>
            <a:r>
              <a:rPr lang="en-US" sz="1000" dirty="0" smtClean="0"/>
              <a:t>&gt;(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const_cast</a:t>
            </a:r>
            <a:r>
              <a:rPr lang="en-US" sz="1000" dirty="0" smtClean="0"/>
              <a:t>&lt;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new_type</a:t>
            </a:r>
            <a:r>
              <a:rPr lang="en-US" sz="1000" dirty="0" smtClean="0"/>
              <a:t>&gt;(expression))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n-US" sz="1000" dirty="0" smtClean="0"/>
              <a:t> 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reinterpreter_cast</a:t>
            </a:r>
            <a:r>
              <a:rPr lang="en-US" sz="1000" dirty="0" smtClean="0"/>
              <a:t>&lt;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new_type</a:t>
            </a:r>
            <a:r>
              <a:rPr lang="en-US" sz="1000" dirty="0" smtClean="0"/>
              <a:t>&gt;(expression)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n-US" sz="1000" dirty="0" smtClean="0"/>
              <a:t> 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reinterpreter_cast</a:t>
            </a:r>
            <a:r>
              <a:rPr lang="en-US" sz="1000" dirty="0" smtClean="0"/>
              <a:t>&lt;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new_type</a:t>
            </a:r>
            <a:r>
              <a:rPr lang="en-US" sz="1000" dirty="0" smtClean="0"/>
              <a:t>&gt;(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const_cast</a:t>
            </a:r>
            <a:r>
              <a:rPr lang="en-US" sz="1000" dirty="0" smtClean="0"/>
              <a:t>&lt;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new_type</a:t>
            </a:r>
            <a:r>
              <a:rPr lang="en-US" sz="1000" dirty="0" smtClean="0"/>
              <a:t>&gt;(expression))</a:t>
            </a:r>
          </a:p>
        </p:txBody>
      </p:sp>
      <p:sp>
        <p:nvSpPr>
          <p:cNvPr id="23" name="object 3"/>
          <p:cNvSpPr txBox="1">
            <a:spLocks/>
          </p:cNvSpPr>
          <p:nvPr/>
        </p:nvSpPr>
        <p:spPr>
          <a:xfrm>
            <a:off x="19050" y="639605"/>
            <a:ext cx="457200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sz="1300" i="0" kern="0" spc="80" dirty="0" smtClean="0">
                <a:latin typeface="+mj-lt"/>
                <a:cs typeface="Calibri"/>
              </a:rPr>
              <a:t>Приведение типов в Си-стиле на С++</a:t>
            </a:r>
            <a:endParaRPr lang="ru-RU" sz="1300" b="0" i="0" kern="0" spc="-20" dirty="0">
              <a:latin typeface="+mj-lt"/>
              <a:cs typeface="Calibri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95692106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48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23" name="object 3"/>
          <p:cNvSpPr txBox="1">
            <a:spLocks/>
          </p:cNvSpPr>
          <p:nvPr/>
        </p:nvSpPr>
        <p:spPr>
          <a:xfrm>
            <a:off x="19050" y="639605"/>
            <a:ext cx="457200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sz="1300" i="0" kern="0" spc="80" dirty="0" smtClean="0">
                <a:latin typeface="+mj-lt"/>
                <a:cs typeface="Calibri"/>
              </a:rPr>
              <a:t>Пример приведения в старом стиле</a:t>
            </a:r>
            <a:endParaRPr lang="ru-RU" sz="1300" b="0" i="0" kern="0" spc="-20" dirty="0">
              <a:latin typeface="+mj-lt"/>
              <a:cs typeface="Calibri"/>
            </a:endParaRPr>
          </a:p>
        </p:txBody>
      </p:sp>
      <p:sp>
        <p:nvSpPr>
          <p:cNvPr id="8" name="object 4"/>
          <p:cNvSpPr txBox="1">
            <a:spLocks/>
          </p:cNvSpPr>
          <p:nvPr/>
        </p:nvSpPr>
        <p:spPr>
          <a:xfrm>
            <a:off x="361962" y="892175"/>
            <a:ext cx="3991305" cy="24384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a;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a;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 :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main()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C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c.a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1;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c.b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2;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</a:t>
            </a:r>
            <a:r>
              <a:rPr lang="ru-RU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(&amp;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))-&gt;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 &lt;&lt;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ru-RU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reinterpret_cast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*&gt;(&amp;c)-&gt;b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static_cast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*&gt;(&amp;c)-&gt;b &lt;&lt;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61845543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49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7" name="Текст 1"/>
          <p:cNvSpPr>
            <a:spLocks noGrp="1"/>
          </p:cNvSpPr>
          <p:nvPr>
            <p:ph type="body" idx="1"/>
          </p:nvPr>
        </p:nvSpPr>
        <p:spPr>
          <a:xfrm>
            <a:off x="323850" y="892175"/>
            <a:ext cx="4114800" cy="1131079"/>
          </a:xfrm>
        </p:spPr>
        <p:txBody>
          <a:bodyPr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dirty="0" smtClean="0"/>
              <a:t>Позволяет определить тип объекта во время выполнения.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dirty="0" smtClean="0"/>
              <a:t>Результатом является константная ссылка на объект типа</a:t>
            </a:r>
            <a:r>
              <a:rPr lang="en-US" dirty="0" smtClean="0"/>
              <a:t> </a:t>
            </a:r>
            <a:r>
              <a:rPr lang="en-US" dirty="0" err="1" smtClean="0"/>
              <a:t>type_info</a:t>
            </a:r>
            <a:r>
              <a:rPr lang="ru-RU" dirty="0" smtClean="0"/>
              <a:t>, который представляет собой идентификатор типа.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dirty="0" smtClean="0"/>
          </a:p>
          <a:p>
            <a:pPr algn="just"/>
            <a:r>
              <a:rPr lang="ru-RU" dirty="0" smtClean="0"/>
              <a:t>Класс </a:t>
            </a:r>
            <a:r>
              <a:rPr lang="en-US" dirty="0" err="1" smtClean="0"/>
              <a:t>type_info</a:t>
            </a:r>
            <a:r>
              <a:rPr lang="en-US" dirty="0" smtClean="0"/>
              <a:t> </a:t>
            </a:r>
            <a:r>
              <a:rPr lang="ru-RU" dirty="0" smtClean="0"/>
              <a:t>определяет следующие открытые члены:</a:t>
            </a:r>
          </a:p>
          <a:p>
            <a:pPr algn="just"/>
            <a:endParaRPr lang="en-US" dirty="0" smtClean="0"/>
          </a:p>
        </p:txBody>
      </p:sp>
      <p:sp>
        <p:nvSpPr>
          <p:cNvPr id="23" name="object 3"/>
          <p:cNvSpPr txBox="1">
            <a:spLocks/>
          </p:cNvSpPr>
          <p:nvPr/>
        </p:nvSpPr>
        <p:spPr>
          <a:xfrm>
            <a:off x="19050" y="639605"/>
            <a:ext cx="457200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sz="1300" i="0" kern="0" spc="80" dirty="0" smtClean="0">
                <a:latin typeface="+mj-lt"/>
                <a:cs typeface="Calibri"/>
              </a:rPr>
              <a:t>Оператор </a:t>
            </a:r>
            <a:r>
              <a:rPr lang="en-US" sz="1300" i="0" kern="0" spc="80" dirty="0" err="1" smtClean="0">
                <a:latin typeface="+mj-lt"/>
                <a:cs typeface="Calibri"/>
              </a:rPr>
              <a:t>typeid</a:t>
            </a:r>
            <a:endParaRPr lang="ru-RU" sz="1300" b="0" i="0" kern="0" spc="-20" dirty="0">
              <a:latin typeface="+mj-lt"/>
              <a:cs typeface="Calibri"/>
            </a:endParaRPr>
          </a:p>
        </p:txBody>
      </p:sp>
      <p:sp>
        <p:nvSpPr>
          <p:cNvPr id="9" name="object 4"/>
          <p:cNvSpPr txBox="1">
            <a:spLocks/>
          </p:cNvSpPr>
          <p:nvPr/>
        </p:nvSpPr>
        <p:spPr>
          <a:xfrm>
            <a:off x="308950" y="1958975"/>
            <a:ext cx="3991305" cy="83737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type_info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</a:p>
          <a:p>
            <a:pPr algn="just"/>
            <a:r>
              <a:rPr 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</a:t>
            </a:r>
            <a:r>
              <a:rPr lang="en-US" sz="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bool</a:t>
            </a:r>
            <a:r>
              <a:rPr 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operator</a:t>
            </a:r>
            <a:r>
              <a:rPr lang="en-US" sz="800" dirty="0"/>
              <a:t> == (</a:t>
            </a:r>
            <a:r>
              <a:rPr lang="en-US" sz="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const</a:t>
            </a:r>
            <a:r>
              <a:rPr lang="en-US" sz="800" dirty="0"/>
              <a:t> </a:t>
            </a:r>
            <a:r>
              <a:rPr lang="en-US" sz="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type_info</a:t>
            </a:r>
            <a:r>
              <a:rPr lang="en-US" sz="800" dirty="0"/>
              <a:t> &amp;object) </a:t>
            </a:r>
            <a:r>
              <a:rPr lang="en-US" sz="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const</a:t>
            </a:r>
            <a:r>
              <a:rPr lang="en-US" sz="800" dirty="0"/>
              <a:t>;</a:t>
            </a:r>
          </a:p>
          <a:p>
            <a:pPr algn="just"/>
            <a:r>
              <a:rPr 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</a:t>
            </a:r>
            <a:r>
              <a:rPr lang="en-US" sz="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bool</a:t>
            </a:r>
            <a:r>
              <a:rPr lang="en-US" sz="800" dirty="0"/>
              <a:t> </a:t>
            </a:r>
            <a:r>
              <a:rPr lang="en-US" sz="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operator</a:t>
            </a:r>
            <a:r>
              <a:rPr lang="en-US" sz="800" dirty="0"/>
              <a:t> != (</a:t>
            </a:r>
            <a:r>
              <a:rPr lang="en-US" sz="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const</a:t>
            </a:r>
            <a:r>
              <a:rPr lang="en-US" sz="800" dirty="0"/>
              <a:t> </a:t>
            </a:r>
            <a:r>
              <a:rPr lang="en-US" sz="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type_info</a:t>
            </a:r>
            <a:r>
              <a:rPr lang="en-US" sz="800" dirty="0"/>
              <a:t> &amp;object) </a:t>
            </a:r>
            <a:r>
              <a:rPr lang="en-US" sz="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const</a:t>
            </a:r>
            <a:r>
              <a:rPr lang="en-US" sz="800" dirty="0"/>
              <a:t>;</a:t>
            </a:r>
          </a:p>
          <a:p>
            <a:pPr algn="just"/>
            <a:r>
              <a:rPr 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</a:t>
            </a:r>
            <a:r>
              <a:rPr lang="en-US" sz="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bool</a:t>
            </a:r>
            <a:r>
              <a:rPr lang="en-US" sz="800" dirty="0"/>
              <a:t> before (</a:t>
            </a:r>
            <a:r>
              <a:rPr lang="en-US" sz="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const</a:t>
            </a:r>
            <a:r>
              <a:rPr lang="en-US" sz="800" dirty="0"/>
              <a:t> </a:t>
            </a:r>
            <a:r>
              <a:rPr lang="en-US" sz="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type_info</a:t>
            </a:r>
            <a:r>
              <a:rPr lang="en-US" sz="800" dirty="0"/>
              <a:t> &amp;object) </a:t>
            </a:r>
            <a:r>
              <a:rPr lang="en-US" sz="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const</a:t>
            </a:r>
            <a:r>
              <a:rPr lang="en-US" sz="800" dirty="0"/>
              <a:t>;</a:t>
            </a:r>
          </a:p>
          <a:p>
            <a:pPr algn="just"/>
            <a:r>
              <a:rPr 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</a:t>
            </a:r>
            <a:r>
              <a:rPr lang="en-US" sz="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const</a:t>
            </a:r>
            <a:r>
              <a:rPr lang="en-US" sz="800" dirty="0"/>
              <a:t> </a:t>
            </a:r>
            <a:r>
              <a:rPr lang="en-US" sz="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char</a:t>
            </a:r>
            <a:r>
              <a:rPr lang="en-US" sz="800" dirty="0"/>
              <a:t> *name() </a:t>
            </a:r>
            <a:r>
              <a:rPr lang="en-US" sz="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const</a:t>
            </a:r>
            <a:r>
              <a:rPr lang="en-US" sz="800" dirty="0" smtClean="0"/>
              <a:t>;</a:t>
            </a:r>
          </a:p>
          <a:p>
            <a:pPr algn="just"/>
            <a:r>
              <a:rPr lang="en-US" sz="800" dirty="0" smtClean="0"/>
              <a:t>    }</a:t>
            </a:r>
            <a:endParaRPr lang="en-US" sz="800" dirty="0"/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40113425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50"/>
            <a:ext cx="4191000" cy="816085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класса в качестве базового эквивалентно созданию 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неименованного поля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этого класса в дочернем объекте.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использования в качестве базового, класс должен быть определен (не только объявлен) перед этим.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5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Порядок определения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20" name="object 4"/>
          <p:cNvSpPr txBox="1">
            <a:spLocks/>
          </p:cNvSpPr>
          <p:nvPr/>
        </p:nvSpPr>
        <p:spPr>
          <a:xfrm>
            <a:off x="323850" y="1958975"/>
            <a:ext cx="3991305" cy="6858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Employee;   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Только объявление без определения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Manager :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Employee {  </a:t>
            </a:r>
            <a:r>
              <a:rPr lang="en-US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&lt;-</a:t>
            </a:r>
            <a:r>
              <a:rPr lang="ru-RU" sz="800" kern="0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Класс </a:t>
            </a:r>
            <a:r>
              <a:rPr lang="en-US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Employee </a:t>
            </a:r>
            <a:r>
              <a:rPr lang="ru-RU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не определен</a:t>
            </a:r>
            <a:endParaRPr lang="en-US" sz="800" kern="0" dirty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Определение класса</a:t>
            </a:r>
            <a:endParaRPr lang="en-US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0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2790526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50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23" name="object 3"/>
          <p:cNvSpPr txBox="1">
            <a:spLocks/>
          </p:cNvSpPr>
          <p:nvPr/>
        </p:nvSpPr>
        <p:spPr>
          <a:xfrm>
            <a:off x="19050" y="639605"/>
            <a:ext cx="457200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sz="1300" i="0" kern="0" spc="80" dirty="0" smtClean="0">
                <a:latin typeface="+mj-lt"/>
                <a:cs typeface="Calibri"/>
              </a:rPr>
              <a:t>Пример использования </a:t>
            </a:r>
            <a:r>
              <a:rPr lang="en-US" sz="1300" i="0" kern="0" spc="80" dirty="0" err="1" smtClean="0">
                <a:latin typeface="+mj-lt"/>
                <a:cs typeface="Calibri"/>
              </a:rPr>
              <a:t>typeid</a:t>
            </a:r>
            <a:endParaRPr lang="ru-RU" sz="1300" b="0" i="0" kern="0" spc="-20" dirty="0">
              <a:latin typeface="+mj-lt"/>
              <a:cs typeface="Calibri"/>
            </a:endParaRPr>
          </a:p>
        </p:txBody>
      </p:sp>
      <p:sp>
        <p:nvSpPr>
          <p:cNvPr id="8" name="object 4"/>
          <p:cNvSpPr txBox="1">
            <a:spLocks/>
          </p:cNvSpPr>
          <p:nvPr/>
        </p:nvSpPr>
        <p:spPr>
          <a:xfrm>
            <a:off x="371145" y="892175"/>
            <a:ext cx="3991305" cy="227836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 {};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 {};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 :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main()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C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typeid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(c) ==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typeid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ru-RU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typeid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(c) ==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typeid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typeid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(c).before(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typeid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)))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typeid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(c).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before(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typeid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)))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typeid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).before(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typeid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(c)))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typeid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).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before(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typeid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))) &lt;&lt;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typeid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).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before(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typeid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)))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typeid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(c).name())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typeid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(&amp;c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).name()) &lt;&lt;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36099959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0050" y="1425575"/>
            <a:ext cx="3478428" cy="463236"/>
          </a:xfrm>
          <a:prstGeom prst="rect">
            <a:avLst/>
          </a:prstGeom>
        </p:spPr>
        <p:txBody>
          <a:bodyPr vert="horz" wrap="square" lIns="0" tIns="245396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dirty="0" smtClean="0">
                <a:latin typeface="+mj-lt"/>
              </a:rPr>
              <a:t>Конец лекции</a:t>
            </a:r>
            <a:endParaRPr i="0" dirty="0">
              <a:latin typeface="+mj-l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51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599762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50"/>
            <a:ext cx="4191000" cy="2354967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Базовый класс может быть объявлен с одним из следующих модификаторов доступа:</a:t>
            </a:r>
          </a:p>
          <a:p>
            <a:pPr marL="313055" indent="-17145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–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публичные члены базового класса доступны как публичные члены производного класса, защищенные члены базового класса как защищенные члены производного;</a:t>
            </a:r>
          </a:p>
          <a:p>
            <a:pPr marL="313055" indent="-17145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protected –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публичные и защищенные члены базового класса доступны как защищенные члены производного класса;</a:t>
            </a:r>
          </a:p>
          <a:p>
            <a:pPr marL="313055" indent="-17145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private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публичные и защищенные члены базового класса доступны как приватные члены производного класса.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Приватные члены базового класса недоступны в дочернем ни при каком типе наследования.</a:t>
            </a:r>
          </a:p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Конструкторы и деструкторы не наследуются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6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Типы наследования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93034116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7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Типы наследования</a:t>
            </a:r>
            <a:endParaRPr lang="ru-RU" b="0" i="0" kern="0" spc="-20" dirty="0">
              <a:latin typeface="+mj-lt"/>
              <a:cs typeface="Calibri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999566"/>
              </p:ext>
            </p:extLst>
          </p:nvPr>
        </p:nvGraphicFramePr>
        <p:xfrm>
          <a:off x="323850" y="968375"/>
          <a:ext cx="4038600" cy="1706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876300"/>
                <a:gridCol w="1009650"/>
                <a:gridCol w="1009650"/>
              </a:tblGrid>
              <a:tr h="304801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aseline="0" dirty="0" smtClean="0"/>
                        <a:t>Область видимости базового класса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Тип наследования</a:t>
                      </a:r>
                      <a:endParaRPr lang="ru-RU" sz="1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28600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public</a:t>
                      </a:r>
                      <a:endParaRPr lang="ru-RU" sz="1000" dirty="0"/>
                    </a:p>
                  </a:txBody>
                  <a:tcPr anchor="ctr"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protected</a:t>
                      </a:r>
                      <a:endParaRPr lang="ru-RU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private </a:t>
                      </a:r>
                      <a:endParaRPr lang="ru-RU" sz="1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592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public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public</a:t>
                      </a:r>
                      <a:endParaRPr lang="ru-RU" sz="1000" dirty="0"/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protected</a:t>
                      </a:r>
                      <a:endParaRPr lang="ru-RU" sz="1000" dirty="0"/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private </a:t>
                      </a:r>
                      <a:endParaRPr lang="ru-RU" sz="10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</a:tr>
              <a:tr h="38592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protected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protected</a:t>
                      </a:r>
                      <a:endParaRPr lang="ru-RU" sz="10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protected</a:t>
                      </a:r>
                      <a:endParaRPr lang="ru-RU" sz="10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private </a:t>
                      </a:r>
                      <a:endParaRPr lang="ru-RU" sz="10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592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private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Недоступно</a:t>
                      </a:r>
                      <a:endParaRPr lang="ru-RU" sz="1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Недоступно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Недоступно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object 4"/>
          <p:cNvSpPr txBox="1">
            <a:spLocks noGrp="1"/>
          </p:cNvSpPr>
          <p:nvPr>
            <p:ph type="body" idx="1"/>
          </p:nvPr>
        </p:nvSpPr>
        <p:spPr>
          <a:xfrm>
            <a:off x="206417" y="2714658"/>
            <a:ext cx="4191000" cy="431364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наследовании используется стандартный модификатор – для классов </a:t>
            </a:r>
            <a:r>
              <a:rPr lang="en-US" sz="1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private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для структур – </a:t>
            </a:r>
            <a:r>
              <a:rPr lang="en-US" sz="1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7137528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50"/>
            <a:ext cx="4191000" cy="2047191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Объекты создаются «снизу-вверх» - от базовых к производным. Порядок вызовов конструкторов:</a:t>
            </a: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70205" indent="-22860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+mj-lt"/>
              <a:buAutoNum type="arabicPeriod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Конструкторы виртуальных базовых классов (в порядке объявления в списке наследования);</a:t>
            </a:r>
          </a:p>
          <a:p>
            <a:pPr marL="370205" indent="-22860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+mj-lt"/>
              <a:buAutoNum type="arabicPeriod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Конструкторы прямых базовых классов (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порядке объявления в списке наследования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</a:p>
          <a:p>
            <a:pPr marL="370205" indent="-22860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+mj-lt"/>
              <a:buAutoNum type="arabicPeriod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Конструкторы полей (в порядке объявления в классе);</a:t>
            </a:r>
          </a:p>
          <a:p>
            <a:pPr marL="370205" indent="-22860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+mj-lt"/>
              <a:buAutoNum type="arabicPeriod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Конструктор класса (вызванный).</a:t>
            </a:r>
          </a:p>
          <a:p>
            <a:pPr marL="313055" indent="-17145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8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Порядок конструирования объектов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5776645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50"/>
            <a:ext cx="4191000" cy="2124135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Объекты разрушаются «сверху-вниз» - от производных к базовым. Порядок вызовов деструкторов:</a:t>
            </a:r>
          </a:p>
          <a:p>
            <a:pPr marL="370205" indent="-22860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+mj-lt"/>
              <a:buAutoNum type="arabicPeriod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Деструктор класса (вызванный);</a:t>
            </a:r>
          </a:p>
          <a:p>
            <a:pPr marL="370205" indent="-22860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+mj-lt"/>
              <a:buAutoNum type="arabicPeriod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Деструкторы полей (в порядке обратном объявлению в классе);</a:t>
            </a:r>
          </a:p>
          <a:p>
            <a:pPr marL="370205" indent="-22860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+mj-lt"/>
              <a:buAutoNum type="arabicPeriod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Деструкторы прямых базовых классов (в порядке обратном объявлению в списке наследования); </a:t>
            </a:r>
          </a:p>
          <a:p>
            <a:pPr marL="370205" indent="-22860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+mj-lt"/>
              <a:buAutoNum type="arabicPeriod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Деструкторы виртуальных базовых классов (в порядке обратном объявлению в списке наследования).</a:t>
            </a:r>
          </a:p>
          <a:p>
            <a:pPr marL="141605" algn="just">
              <a:lnSpc>
                <a:spcPct val="100000"/>
              </a:lnSpc>
              <a:spcBef>
                <a:spcPts val="12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допустимости использования наследования деструктор следует объявлять виртуальным.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9</a:t>
            </a:fld>
            <a:r>
              <a:rPr spc="70" dirty="0" smtClean="0"/>
              <a:t>/</a:t>
            </a:r>
            <a:r>
              <a:rPr lang="ru-RU" spc="70" dirty="0" smtClean="0"/>
              <a:t>51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Порядок разрушения объектов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247189" y="152057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Механизм наследования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57925651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8C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6999</TotalTime>
  <Words>3673</Words>
  <Application>Microsoft Office PowerPoint</Application>
  <PresentationFormat>Произвольный</PresentationFormat>
  <Paragraphs>668</Paragraphs>
  <Slides>51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9" baseType="lpstr">
      <vt:lpstr>Arial</vt:lpstr>
      <vt:lpstr>Book Antiqua</vt:lpstr>
      <vt:lpstr>Calibri</vt:lpstr>
      <vt:lpstr>Consolas</vt:lpstr>
      <vt:lpstr>Tahoma</vt:lpstr>
      <vt:lpstr>Times New Roman</vt:lpstr>
      <vt:lpstr>Wingdings</vt:lpstr>
      <vt:lpstr>Office Theme</vt:lpstr>
      <vt:lpstr>Лекция 6.  Механизм наследования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Конец лекции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Языки C и C++</dc:title>
  <dc:creator>Александр Смаль</dc:creator>
  <cp:lastModifiedBy>dev</cp:lastModifiedBy>
  <cp:revision>232</cp:revision>
  <dcterms:created xsi:type="dcterms:W3CDTF">2017-02-10T05:24:59Z</dcterms:created>
  <dcterms:modified xsi:type="dcterms:W3CDTF">2017-05-26T07:11:31Z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2016-09-15T00:00:00Z</vt:filetime>
  </property>
  <property fmtid="{D5CDD505-2E9C-101B-9397-08002B2CF9AE}" pid="3" name="Creator">
    <vt:lpwstr>LaTeX with Beamer class version 3.24</vt:lpwstr>
  </property>
  <property fmtid="{D5CDD505-2E9C-101B-9397-08002B2CF9AE}" pid="4" name="LastSaved">
    <vt:filetime>2017-02-10T00:00:00Z</vt:filetime>
  </property>
</Properties>
</file>