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346" r:id="rId3"/>
    <p:sldId id="447" r:id="rId4"/>
    <p:sldId id="448" r:id="rId5"/>
    <p:sldId id="446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297" r:id="rId15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6" autoAdjust="0"/>
  </p:normalViewPr>
  <p:slideViewPr>
    <p:cSldViewPr>
      <p:cViewPr varScale="1">
        <p:scale>
          <a:sx n="206" d="100"/>
          <a:sy n="206" d="100"/>
        </p:scale>
        <p:origin x="46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ru-RU" i="0" spc="114" dirty="0" smtClean="0">
                <a:latin typeface="+mj-lt"/>
              </a:rPr>
              <a:t>8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Перегрузка операторов</a:t>
            </a:r>
            <a:endParaRPr i="0" spc="31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</a:t>
            </a:fld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-3115142" y="-3846555"/>
            <a:ext cx="1021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Операторы с особым порядком вычисления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244517" y="1349375"/>
            <a:ext cx="4114800" cy="186497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=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5;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resultAnd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(a != 0) &amp;&amp; (b / a);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(a ==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0)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||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(b / 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 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foo() &amp;&amp; bar();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foo() || bar();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foo() ,  bar();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&amp;&amp;(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 noGrp="1"/>
          </p:cNvSpPr>
          <p:nvPr>
            <p:ph type="body" idx="1"/>
          </p:nvPr>
        </p:nvSpPr>
        <p:spPr>
          <a:xfrm>
            <a:off x="171450" y="816727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Логические операторы И ИЛИ и оператор ЗАПЯТАЯ имеют особый порядок вычислений.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2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10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9968475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Операторы с присвоением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244517" y="1002772"/>
            <a:ext cx="4114800" cy="148960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*string)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. . .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+=(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string)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//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Реализация операции конкатенации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 += second;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237901" y="2630243"/>
            <a:ext cx="4114800" cy="31700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first(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"world"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 =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"Hello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 first;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0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11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7795507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Операторы сравнения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247650" y="892175"/>
            <a:ext cx="4114800" cy="2286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==(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. . 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!=(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!(a == b);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. . 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&lt; a;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&lt;=(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!(</a:t>
            </a:r>
            <a:r>
              <a:rPr lang="en-US" sz="800" kern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&gt;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&gt;=(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!(a &lt; b);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>
              <a:lnSpc>
                <a:spcPts val="660"/>
              </a:lnSpc>
            </a:pPr>
            <a:r>
              <a:rPr lang="en-US" spc="70" dirty="0" smtClean="0"/>
              <a:t>12</a:t>
            </a:r>
            <a:r>
              <a:rPr lang="ru-RU" spc="70" dirty="0" smtClean="0"/>
              <a:t>/14</a:t>
            </a:r>
            <a:endParaRPr lang="ru-RU" spc="70" dirty="0"/>
          </a:p>
        </p:txBody>
      </p:sp>
    </p:spTree>
    <p:extLst>
      <p:ext uri="{BB962C8B-B14F-4D97-AF65-F5344CB8AC3E}">
        <p14:creationId xmlns:p14="http://schemas.microsoft.com/office/powerpoint/2010/main" val="11769741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Важные </a:t>
            </a:r>
            <a:r>
              <a:rPr lang="ru-RU" i="0" kern="0" spc="80" smtClean="0">
                <a:latin typeface="+mj-lt"/>
                <a:cs typeface="Calibri"/>
              </a:rPr>
              <a:t>аспекты перегрузки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244880" y="1158037"/>
            <a:ext cx="4114800" cy="1913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lnSpc>
                <a:spcPct val="15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second)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16727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Следует придерживаться стандартной семантики операторов.</a:t>
            </a: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244880" y="1825863"/>
            <a:ext cx="4114800" cy="34854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lnSpc>
                <a:spcPct val="15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a, b, c;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 = a + a ^ b * 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171450" y="1484553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переопределении необходимо учитывать приоритет операторов.</a:t>
            </a:r>
          </a:p>
        </p:txBody>
      </p:sp>
      <p:sp>
        <p:nvSpPr>
          <p:cNvPr id="14" name="object 4"/>
          <p:cNvSpPr txBox="1">
            <a:spLocks/>
          </p:cNvSpPr>
          <p:nvPr/>
        </p:nvSpPr>
        <p:spPr>
          <a:xfrm>
            <a:off x="244880" y="2648218"/>
            <a:ext cx="4114800" cy="20806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lnSpc>
                <a:spcPct val="15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operator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second)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171450" y="2306908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Хотя бы один из параметров должен быть пользовательским</a:t>
            </a:r>
          </a:p>
        </p:txBody>
      </p:sp>
      <p:sp>
        <p:nvSpPr>
          <p:cNvPr id="16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7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13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4976219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14</a:t>
            </a:fld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smtClean="0"/>
              <a:t>4</a:t>
            </a:r>
            <a:endParaRPr spc="70" dirty="0"/>
          </a:p>
        </p:txBody>
      </p:sp>
      <p:sp>
        <p:nvSpPr>
          <p:cNvPr id="9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лишь более удобный способ вызова функций.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определять поведение встроенных операторов для объектов пользовательских классов.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стоит «увлекаться» перегрузкой операторов при разработке новых классов. Использовать её следует только тогда, когда это упростит написание и чтение кода.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Доступна для пользовательских типов, нельзя перегружать операторы встроенных типов.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Перегрузка операторов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1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2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Основные операторы</a:t>
            </a:r>
            <a:endParaRPr lang="ru-RU" b="0" i="0" kern="0" spc="-20" dirty="0">
              <a:latin typeface="+mj-lt"/>
              <a:cs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72689"/>
              </p:ext>
            </p:extLst>
          </p:nvPr>
        </p:nvGraphicFramePr>
        <p:xfrm>
          <a:off x="247650" y="1044575"/>
          <a:ext cx="4038600" cy="182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285785"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Унарные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Бинарные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67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Арифметические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префиксные: + - ++ --</a:t>
                      </a:r>
                    </a:p>
                    <a:p>
                      <a:r>
                        <a:rPr lang="ru-RU" sz="1000" dirty="0" smtClean="0"/>
                        <a:t>постфиксные: ++ --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 - * </a:t>
                      </a:r>
                      <a:r>
                        <a:rPr lang="en-US" sz="1000" dirty="0" smtClean="0"/>
                        <a:t>/ </a:t>
                      </a:r>
                      <a:r>
                        <a:rPr lang="ru-RU" sz="1000" dirty="0" smtClean="0"/>
                        <a:t>% += -= *= </a:t>
                      </a:r>
                      <a:r>
                        <a:rPr lang="en-US" sz="1000" dirty="0" smtClean="0"/>
                        <a:t>/= %=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8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Битовые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~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&amp; | ^ &amp;=</a:t>
                      </a:r>
                      <a:r>
                        <a:rPr lang="en-US" sz="1000" baseline="0" dirty="0" smtClean="0"/>
                        <a:t> |= ^= &gt;&gt; &lt;&lt;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8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Логические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!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&amp;&amp;</a:t>
                      </a:r>
                      <a:r>
                        <a:rPr lang="en-US" sz="1000" baseline="0" dirty="0" smtClean="0"/>
                        <a:t> ||</a:t>
                      </a:r>
                    </a:p>
                    <a:p>
                      <a:r>
                        <a:rPr lang="ru-RU" sz="1000" baseline="0" dirty="0" smtClean="0"/>
                        <a:t>сравнения:</a:t>
                      </a:r>
                    </a:p>
                    <a:p>
                      <a:r>
                        <a:rPr lang="ru-RU" sz="1000" baseline="0" dirty="0" smtClean="0"/>
                        <a:t>== != </a:t>
                      </a:r>
                      <a:r>
                        <a:rPr lang="en-US" sz="1000" baseline="0" dirty="0" smtClean="0"/>
                        <a:t>&lt; &gt; &gt;= &lt;=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0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3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805794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250885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 присваивания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</a:t>
            </a:r>
          </a:p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Специальные:</a:t>
            </a:r>
          </a:p>
          <a:p>
            <a:pPr marL="827405" lvl="1" indent="-228600" algn="just">
              <a:lnSpc>
                <a:spcPct val="150000"/>
              </a:lnSpc>
              <a:buClr>
                <a:srgbClr val="668C9E"/>
              </a:buClr>
              <a:buSzPct val="95238"/>
              <a:buFont typeface="+mj-lt"/>
              <a:buAutoNum type="alphaL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префиксные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</a:p>
          <a:p>
            <a:pPr marL="827405" lvl="1" indent="-228600" algn="just">
              <a:lnSpc>
                <a:spcPct val="150000"/>
              </a:lnSpc>
              <a:buClr>
                <a:srgbClr val="668C9E"/>
              </a:buClr>
              <a:buSzPct val="95238"/>
              <a:buFont typeface="+mj-lt"/>
              <a:buAutoNum type="alphaL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постфиксные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-&gt;*</a:t>
            </a:r>
          </a:p>
          <a:p>
            <a:pPr marL="827405" lvl="1" indent="-228600" algn="just">
              <a:lnSpc>
                <a:spcPct val="150000"/>
              </a:lnSpc>
              <a:buClr>
                <a:srgbClr val="668C9E"/>
              </a:buClr>
              <a:buSzPct val="95238"/>
              <a:buFont typeface="+mj-lt"/>
              <a:buAutoNum type="alphaL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особые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Скобки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[] ()</a:t>
            </a:r>
          </a:p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 приведения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Тернарный оператор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? y : z</a:t>
            </a:r>
          </a:p>
          <a:p>
            <a:pPr marL="370205" indent="-228600" algn="just">
              <a:lnSpc>
                <a:spcPct val="150000"/>
              </a:lnSpc>
              <a:buClr>
                <a:srgbClr val="668C9E"/>
              </a:buClr>
              <a:buSzPct val="95238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с памятью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[]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[]</a:t>
            </a:r>
          </a:p>
          <a:p>
            <a:pPr marL="141605" algn="just">
              <a:lnSpc>
                <a:spcPct val="2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Нельзя перегрузить операторы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::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тернарный оператор.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Другие операторы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1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70" dirty="0" smtClean="0"/>
              <a:t>4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41515742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769041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пределение функции с именем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operator{OP},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{OP} –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это идентификатор оператора (например +, -,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&lt;&lt;, &gt;&gt;, *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…).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Синтаксис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52908" y="1318079"/>
            <a:ext cx="3991305" cy="19206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vector) 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 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(-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-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left,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right)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left.x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+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right.x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left.y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+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right.y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scale)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 scale,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 scale);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scale,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* scale;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2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5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76990629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Определение в классе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3850" y="1101578"/>
            <a:ext cx="3813133" cy="22593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Vector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return 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(-x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-y);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Vector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other)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(x -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other.x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y -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other.y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*=(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scale)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x *= d;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y *= d;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*this;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Vector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scale,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vector) {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* scale;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[](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== 0) ? x : y;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{...}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b) {...}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x,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object 4"/>
          <p:cNvSpPr txBox="1">
            <a:spLocks noGrp="1"/>
          </p:cNvSpPr>
          <p:nvPr>
            <p:ph type="body" idx="1"/>
          </p:nvPr>
        </p:nvSpPr>
        <p:spPr>
          <a:xfrm>
            <a:off x="171450" y="775626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для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(type) [] () -&gt; -&gt;* =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2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70" dirty="0" smtClean="0"/>
              <a:t>6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5871736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Перегрузка инкремента и декремента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3850" y="1126696"/>
            <a:ext cx="3813133" cy="182288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BigNum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BigNum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++() {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prefix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increment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...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*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BigNum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++(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postfix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BigNum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tmp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(*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++(*this);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tmp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1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70" dirty="0" smtClean="0"/>
              <a:t>7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8485493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Перегрузка операторов ввода-вывода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247650" y="1265300"/>
            <a:ext cx="4114800" cy="171257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#include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iostream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 { . . . };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istream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&gt;&gt;(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istream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input,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input &gt;&gt;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&gt;&gt;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return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input;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ostream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&gt;&gt;(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ostream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output,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Vector 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return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output 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vector.x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' ' 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vector.y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84295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объявлены внешними по отношению к классу.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2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8</a:t>
            </a:r>
            <a:r>
              <a:rPr spc="70" dirty="0" smtClean="0"/>
              <a:t>/</a:t>
            </a:r>
            <a:r>
              <a:rPr lang="en-US" spc="70" dirty="0" smtClean="0"/>
              <a:t>1</a:t>
            </a:r>
            <a:r>
              <a:rPr lang="ru-RU" spc="70" dirty="0" smtClean="0"/>
              <a:t>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8818233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Оператор приведения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244517" y="1501775"/>
            <a:ext cx="4114800" cy="171257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operator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operator char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*()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return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(*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? data :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""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unsigned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84295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Используется, когда нет возможности изменять целевой тип.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быть объявлен методом класса.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Перегрузка операторов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>
              <a:lnSpc>
                <a:spcPts val="660"/>
              </a:lnSpc>
            </a:pPr>
            <a:r>
              <a:rPr lang="en-US" spc="45" dirty="0" smtClean="0"/>
              <a:t>9</a:t>
            </a:r>
            <a:r>
              <a:rPr lang="ru-RU" spc="70" dirty="0" smtClean="0"/>
              <a:t>/14</a:t>
            </a:r>
            <a:endParaRPr lang="ru-RU" spc="70" dirty="0"/>
          </a:p>
        </p:txBody>
      </p:sp>
    </p:spTree>
    <p:extLst>
      <p:ext uri="{BB962C8B-B14F-4D97-AF65-F5344CB8AC3E}">
        <p14:creationId xmlns:p14="http://schemas.microsoft.com/office/powerpoint/2010/main" val="21453833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7239</TotalTime>
  <Words>1110</Words>
  <Application>Microsoft Office PowerPoint</Application>
  <PresentationFormat>Произвольный</PresentationFormat>
  <Paragraphs>202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Book Antiqua</vt:lpstr>
      <vt:lpstr>Calibri</vt:lpstr>
      <vt:lpstr>Consolas</vt:lpstr>
      <vt:lpstr>Tahoma</vt:lpstr>
      <vt:lpstr>Times New Roman</vt:lpstr>
      <vt:lpstr>Office Theme</vt:lpstr>
      <vt:lpstr>Лекция 8.  Перегрузка операторов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258</cp:revision>
  <dcterms:created xsi:type="dcterms:W3CDTF">2017-02-10T05:24:59Z</dcterms:created>
  <dcterms:modified xsi:type="dcterms:W3CDTF">2017-05-26T07:20:11Z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