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49" r:id="rId4"/>
    <p:sldId id="377" r:id="rId5"/>
    <p:sldId id="257" r:id="rId6"/>
    <p:sldId id="334" r:id="rId7"/>
    <p:sldId id="260" r:id="rId8"/>
    <p:sldId id="348" r:id="rId9"/>
    <p:sldId id="378" r:id="rId10"/>
    <p:sldId id="335" r:id="rId11"/>
    <p:sldId id="351" r:id="rId12"/>
    <p:sldId id="353" r:id="rId13"/>
    <p:sldId id="354" r:id="rId14"/>
    <p:sldId id="379" r:id="rId15"/>
    <p:sldId id="380" r:id="rId16"/>
    <p:sldId id="381" r:id="rId17"/>
    <p:sldId id="336" r:id="rId18"/>
    <p:sldId id="360" r:id="rId19"/>
    <p:sldId id="361" r:id="rId20"/>
    <p:sldId id="382" r:id="rId21"/>
    <p:sldId id="383" r:id="rId22"/>
    <p:sldId id="384" r:id="rId23"/>
    <p:sldId id="363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64" r:id="rId33"/>
    <p:sldId id="393" r:id="rId34"/>
    <p:sldId id="365" r:id="rId35"/>
    <p:sldId id="366" r:id="rId36"/>
    <p:sldId id="37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Kulikov" initials="IK" lastIdx="1" clrIdx="0">
    <p:extLst>
      <p:ext uri="{19B8F6BF-5375-455C-9EA6-DF929625EA0E}">
        <p15:presenceInfo xmlns:p15="http://schemas.microsoft.com/office/powerpoint/2012/main" userId="f1d63bc87b6547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Kulikov" userId="f1d63bc87b6547c6" providerId="LiveId" clId="{0EE67D1F-0332-4A45-8C91-BA844DE18C3F}"/>
    <pc:docChg chg="modSld">
      <pc:chgData name="Igor Kulikov" userId="f1d63bc87b6547c6" providerId="LiveId" clId="{0EE67D1F-0332-4A45-8C91-BA844DE18C3F}" dt="2021-09-12T18:57:02.817" v="0" actId="20577"/>
      <pc:docMkLst>
        <pc:docMk/>
      </pc:docMkLst>
      <pc:sldChg chg="modSp mod">
        <pc:chgData name="Igor Kulikov" userId="f1d63bc87b6547c6" providerId="LiveId" clId="{0EE67D1F-0332-4A45-8C91-BA844DE18C3F}" dt="2021-09-12T18:57:02.817" v="0" actId="20577"/>
        <pc:sldMkLst>
          <pc:docMk/>
          <pc:sldMk cId="1945682089" sldId="256"/>
        </pc:sldMkLst>
        <pc:spChg chg="mod">
          <ac:chgData name="Igor Kulikov" userId="f1d63bc87b6547c6" providerId="LiveId" clId="{0EE67D1F-0332-4A45-8C91-BA844DE18C3F}" dt="2021-09-12T18:57:02.817" v="0" actId="20577"/>
          <ac:spMkLst>
            <pc:docMk/>
            <pc:sldMk cId="1945682089" sldId="256"/>
            <ac:spMk id="3" creationId="{59883ACC-3F13-4400-AC17-37D6A5C79F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3C2F-A4E7-4F54-B2E9-F506B738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F1A088-F45A-4C73-A2DF-0FAF5604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B914F-5FDF-4103-BFA7-0D2305A7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79CD2-6DA0-44EE-B133-91D59938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96EA0-A12D-42A8-8EF2-82992549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FBB61-D04F-471F-8A6E-5343038D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20ECD2-9934-4775-9CA8-73F56672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F5B59-3E3C-4771-BAF7-617A693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92C85-93FF-4943-844B-18AE07D5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F8BCD-6B3E-49D6-BBEC-91C013C5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8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F2C24E-93DE-42B8-BF82-98309CDF0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B3D55-9F96-4E7F-890B-A24BF728D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2B48B-9265-464E-9489-8922ED59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CD4F1-5412-4A33-BE00-20E56B9B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B17B8-093F-425F-98C0-45C3EE94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11C8D-B70B-4B23-ACC0-20DBF50D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6F1F8-8FDF-4988-BE47-122389F2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F9A10-E22C-4211-A40B-D3095167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A0A77-A442-4233-86E1-BF019D73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619D9-51AB-4327-81BF-B39AFFA0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1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BFF08-022E-4C0F-8049-DE380852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C2056-D8EB-44E7-B67C-AD23BAED9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6A149-C15F-4DA7-960A-5C2370A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510D7-5D1A-4D85-AC32-F3BA0571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22BC3-D067-48FF-B873-79825F37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3B569-B0F9-44BE-8A34-CC43B585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47E25-CF05-47A7-863F-93B3EA5B2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DA0C90-F1C7-4C69-8907-4BC583C8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F42FCF-E0BF-48D8-A47A-CF9469CA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3E98E7-3979-4319-AC6B-93C48C39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BB9EA-A5BA-41DC-872A-B843186B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5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B063D-142F-40F8-AEA6-9478CEB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F29EE3-6689-456F-B00F-D1D4A86D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B4061-4063-4C52-9215-0CE0B1620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280C25-07BC-4D7C-9AC7-6A94A9617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79237C-C3A5-4BC5-B686-81ECF7EAF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4702F3-9FE2-44E9-8C15-64C21C78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85F942-284F-4BFF-BB7A-17EE6BC7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597DD2-DDAD-428F-A74A-1427D64C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6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83250-5234-46BD-9413-0327CE46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9E9FAF-FC65-416F-8B8C-7263B01C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6DB-46B4-435F-BCC7-031171D1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C75694-90BC-49F9-81FB-170242EC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E50E76-4E2D-413D-9A69-A5601970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C9C871-0FA7-47CF-97C6-861E6493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BD33F-2CA0-40C5-91E9-3C2744CD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E2891-988C-4CB1-AF86-D8DEAF3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166E9-7072-4589-A7FF-02415724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D7FE06-5DE5-4BBB-BAAA-D3F32AC1F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702F35-1889-433A-9911-56A2452D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E9A33-9359-4F89-A64D-C874214C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8D55D-0540-46DB-9137-C15DC4F9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35533-0A7C-4CDD-94D8-D7B720AF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59048F-48F6-46A8-B0E8-932B4149E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96C52E-BBE4-4917-969B-D2A1A7EE1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E9CCF-C228-4C00-BA04-3F9935AB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51D52-34B2-4BB7-803E-953B5C30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B57B7-2FDE-4992-ABE3-CC317235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162E0-1BC8-42A2-A3DF-A33EE72B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7E65F-614F-4BD9-A06A-B654B6DB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05574-055C-4F2E-B508-C2F510157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3D69-06DD-475F-B2CB-0FA29C24A46F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EDD87-B912-46BB-9C9A-5A7BB27AA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626C9-1B16-42A5-8B02-38F4C739E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B0DB-6DD4-47F9-9780-40B53A1E5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4F7DC-D2FC-4B26-8899-B84873DC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Smart data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883ACC-3F13-4400-AC17-37D6A5C79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7454" y="4489683"/>
            <a:ext cx="3595668" cy="1998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b="1" dirty="0"/>
              <a:t>Лекция </a:t>
            </a:r>
            <a:r>
              <a:rPr lang="en-US" sz="2800" b="1" dirty="0"/>
              <a:t>#</a:t>
            </a:r>
            <a:r>
              <a:rPr lang="ru-RU" sz="2800" b="1" dirty="0"/>
              <a:t>5</a:t>
            </a:r>
          </a:p>
          <a:p>
            <a:pPr algn="l"/>
            <a:r>
              <a:rPr lang="ru-RU" sz="2800" b="1" dirty="0"/>
              <a:t>Большие данные и хранилища больших данных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</a:rPr>
              <a:t>И.А. Куликов</a:t>
            </a:r>
          </a:p>
          <a:p>
            <a:pPr algn="r"/>
            <a:r>
              <a:rPr lang="en-US" sz="2000" b="1" dirty="0">
                <a:solidFill>
                  <a:srgbClr val="0070C0"/>
                </a:solidFill>
              </a:rPr>
              <a:t>i.a.kulikov@gmail.com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Data Science: Machine Learning">
            <a:extLst>
              <a:ext uri="{FF2B5EF4-FFF2-40B4-BE49-F238E27FC236}">
                <a16:creationId xmlns:a16="http://schemas.microsoft.com/office/drawing/2014/main" id="{0FC835A0-F235-46A0-AFAF-20DD6A881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771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1131-40B0-40F9-93E5-6EDA66CC8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4BBD6-E491-4055-9A30-7C6E2C75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7977039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Архитектура систем обработки</a:t>
            </a:r>
          </a:p>
          <a:p>
            <a:pPr marL="0" indent="0">
              <a:buNone/>
            </a:pPr>
            <a:r>
              <a:rPr lang="ru-RU" sz="4000" b="1" dirty="0"/>
              <a:t>больших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67708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Компоненты архитектуры для обработки больших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Общая схема конвейера данных">
            <a:extLst>
              <a:ext uri="{FF2B5EF4-FFF2-40B4-BE49-F238E27FC236}">
                <a16:creationId xmlns:a16="http://schemas.microsoft.com/office/drawing/2014/main" id="{4CFC278A-CB3A-40C3-983A-B7CCF888E5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5" y="1061023"/>
            <a:ext cx="9844135" cy="5348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71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>
                <a:solidFill>
                  <a:srgbClr val="0070C0"/>
                </a:solidFill>
              </a:rPr>
              <a:t>Потоковая обработка </a:t>
            </a:r>
            <a:r>
              <a:rPr lang="ru-RU" sz="2800" b="1" dirty="0">
                <a:solidFill>
                  <a:srgbClr val="0070C0"/>
                </a:solidFill>
              </a:rPr>
              <a:t>против пакетной обработки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84E-8E2D-4ABF-BA65-69F312AA166F}"/>
              </a:ext>
            </a:extLst>
          </p:cNvPr>
          <p:cNvSpPr txBox="1"/>
          <p:nvPr/>
        </p:nvSpPr>
        <p:spPr>
          <a:xfrm>
            <a:off x="486338" y="905232"/>
            <a:ext cx="53230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Пакетная обработка.</a:t>
            </a:r>
          </a:p>
          <a:p>
            <a:r>
              <a:rPr lang="ru-RU" sz="2000" b="1" dirty="0"/>
              <a:t>Плюсы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Наиболее применима при работе с большими объемами.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Обработка данных происходит самостоятельно.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Это экономичный метод обработки данных.</a:t>
            </a:r>
          </a:p>
          <a:p>
            <a:r>
              <a:rPr lang="ru-RU" sz="2000" b="1" dirty="0"/>
              <a:t>Минусы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Пользователи должны тщательно подготовить входные данные, предназначенные для пакетной обработки, прежде чем запускать их на компьютере.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Проблемы с данными, сбои программы и ошибки, возникающие во время пакетной обработки, могут остановить весь процесс. К ним относятся незначительные ошибки в данных, такие как опечатки в датах.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21CD0-49AA-4B5B-8879-EB38A41BCAF9}"/>
              </a:ext>
            </a:extLst>
          </p:cNvPr>
          <p:cNvSpPr txBox="1"/>
          <p:nvPr/>
        </p:nvSpPr>
        <p:spPr>
          <a:xfrm>
            <a:off x="6096000" y="905232"/>
            <a:ext cx="5323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Потоковая обработка.</a:t>
            </a:r>
          </a:p>
          <a:p>
            <a:r>
              <a:rPr lang="ru-RU" sz="2000" b="1" dirty="0"/>
              <a:t>Плюсы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Данные всегда актуальны.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Данные обновляются в режиме реального времени.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Случаи задержки минимальны.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r>
              <a:rPr lang="ru-RU" sz="2000" b="1" dirty="0"/>
              <a:t>Минусы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Потоковая обработка - это дорого и сложно.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Информационный аудит при потоковой обработке является сложной задачей.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795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Лямбда архитектура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4215B-329F-4312-922B-95017BECAA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0" y="2004032"/>
            <a:ext cx="2325010" cy="307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D4499-6B33-44A4-98D3-52C8D0A728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37" y="1157615"/>
            <a:ext cx="8393373" cy="4401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72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7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Лямбда архитектура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099913-AB6A-40E7-8268-914811F79A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1" y="827679"/>
            <a:ext cx="368808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14EBB7-D734-4A3B-92C6-5ACE0563FC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90" y="2198768"/>
            <a:ext cx="3817620" cy="26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D93D50-AF76-409D-AD03-E337024E1F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48" y="4004196"/>
            <a:ext cx="414909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67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7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Лямбда архитектура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405A38-8646-4AA5-A147-9373382E2C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80" y="649803"/>
            <a:ext cx="6591102" cy="615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93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7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Каппа архитектура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Kappa architecture">
            <a:extLst>
              <a:ext uri="{FF2B5EF4-FFF2-40B4-BE49-F238E27FC236}">
                <a16:creationId xmlns:a16="http://schemas.microsoft.com/office/drawing/2014/main" id="{3260166F-9E4E-49BA-AA60-9370445D12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2" y="1466506"/>
            <a:ext cx="11445473" cy="4051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6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1131-40B0-40F9-93E5-6EDA66CC8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4BBD6-E491-4055-9A30-7C6E2C75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641854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Хранилища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414613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Технологии хранения больших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84E-8E2D-4ABF-BA65-69F312AA166F}"/>
              </a:ext>
            </a:extLst>
          </p:cNvPr>
          <p:cNvSpPr txBox="1"/>
          <p:nvPr/>
        </p:nvSpPr>
        <p:spPr>
          <a:xfrm>
            <a:off x="486338" y="905232"/>
            <a:ext cx="1083177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Распределенные файловые системы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Базы данных </a:t>
            </a:r>
            <a:r>
              <a:rPr lang="en-US" sz="2800" dirty="0"/>
              <a:t>NoSQL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Базы данных </a:t>
            </a:r>
            <a:r>
              <a:rPr lang="en-US" sz="2800" dirty="0"/>
              <a:t>NewSQL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Платформы запросов к большим данным</a:t>
            </a:r>
          </a:p>
        </p:txBody>
      </p:sp>
    </p:spTree>
    <p:extLst>
      <p:ext uri="{BB962C8B-B14F-4D97-AF65-F5344CB8AC3E}">
        <p14:creationId xmlns:p14="http://schemas.microsoft.com/office/powerpoint/2010/main" val="146938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Hadoop HDFS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adoop Architecture in Detail - HDFS, Yarn &amp; MapReduce">
            <a:extLst>
              <a:ext uri="{FF2B5EF4-FFF2-40B4-BE49-F238E27FC236}">
                <a16:creationId xmlns:a16="http://schemas.microsoft.com/office/drawing/2014/main" id="{E22827D0-CA74-4527-8E2F-E3FDF69542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6" y="850936"/>
            <a:ext cx="10135287" cy="5558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87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1131-40B0-40F9-93E5-6EDA66CC8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4BBD6-E491-4055-9A30-7C6E2C75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641854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Big Data (</a:t>
            </a:r>
            <a:r>
              <a:rPr lang="ru-RU" sz="4000" b="1" dirty="0"/>
              <a:t>Большие данные)</a:t>
            </a:r>
          </a:p>
        </p:txBody>
      </p:sp>
    </p:spTree>
    <p:extLst>
      <p:ext uri="{BB962C8B-B14F-4D97-AF65-F5344CB8AC3E}">
        <p14:creationId xmlns:p14="http://schemas.microsoft.com/office/powerpoint/2010/main" val="141727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Hadoop HDFS</a:t>
            </a:r>
            <a:r>
              <a:rPr lang="ru-RU" sz="2800" b="1" dirty="0">
                <a:solidFill>
                  <a:srgbClr val="0070C0"/>
                </a:solidFill>
              </a:rPr>
              <a:t>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adoop Architecture Diagram">
            <a:extLst>
              <a:ext uri="{FF2B5EF4-FFF2-40B4-BE49-F238E27FC236}">
                <a16:creationId xmlns:a16="http://schemas.microsoft.com/office/drawing/2014/main" id="{31A72FB3-4A2B-49CC-9B8E-D2AD09A92F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" y="623475"/>
            <a:ext cx="7473974" cy="404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adoop Architecture Diagram">
            <a:extLst>
              <a:ext uri="{FF2B5EF4-FFF2-40B4-BE49-F238E27FC236}">
                <a16:creationId xmlns:a16="http://schemas.microsoft.com/office/drawing/2014/main" id="{113FA9BB-A221-4AF8-A411-9C357D30AE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09" y="5035175"/>
            <a:ext cx="5940425" cy="1382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80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Hadoop HDFS</a:t>
            </a:r>
            <a:r>
              <a:rPr lang="ru-RU" sz="2800" b="1" dirty="0">
                <a:solidFill>
                  <a:srgbClr val="0070C0"/>
                </a:solidFill>
              </a:rPr>
              <a:t>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adoop Replication Factor">
            <a:extLst>
              <a:ext uri="{FF2B5EF4-FFF2-40B4-BE49-F238E27FC236}">
                <a16:creationId xmlns:a16="http://schemas.microsoft.com/office/drawing/2014/main" id="{95435A5F-7137-4E81-89FD-F1E4CF37DC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4" y="3553841"/>
            <a:ext cx="5940425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adoop Architecture">
            <a:extLst>
              <a:ext uri="{FF2B5EF4-FFF2-40B4-BE49-F238E27FC236}">
                <a16:creationId xmlns:a16="http://schemas.microsoft.com/office/drawing/2014/main" id="{5EA10963-C3E5-4C22-8138-FBC1D0B33E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21" y="0"/>
            <a:ext cx="6535179" cy="3895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74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1131-40B0-40F9-93E5-6EDA66CC8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4BBD6-E491-4055-9A30-7C6E2C75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641854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Хранилища данных</a:t>
            </a:r>
          </a:p>
          <a:p>
            <a:pPr marL="0" indent="0">
              <a:buNone/>
            </a:pPr>
            <a:r>
              <a:rPr lang="en-US" sz="4000" b="1" dirty="0"/>
              <a:t>NoSQL </a:t>
            </a:r>
            <a:r>
              <a:rPr lang="ru-RU" sz="4000" b="1" dirty="0"/>
              <a:t>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7750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Хранилища "ключ-значение"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Redis Enterprise Stack">
            <a:extLst>
              <a:ext uri="{FF2B5EF4-FFF2-40B4-BE49-F238E27FC236}">
                <a16:creationId xmlns:a16="http://schemas.microsoft.com/office/drawing/2014/main" id="{B884DB80-E7AD-40D2-A799-CC60206AC9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5" y="840380"/>
            <a:ext cx="5208905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Sharding diagram">
            <a:extLst>
              <a:ext uri="{FF2B5EF4-FFF2-40B4-BE49-F238E27FC236}">
                <a16:creationId xmlns:a16="http://schemas.microsoft.com/office/drawing/2014/main" id="{9B96B497-B899-421E-83E5-D9E5B20175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21" y="2699489"/>
            <a:ext cx="6937164" cy="402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37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Хранилища столбцов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SQL-СУБД и Apache Cassandra, модель данных NoSQL Кассандра">
            <a:extLst>
              <a:ext uri="{FF2B5EF4-FFF2-40B4-BE49-F238E27FC236}">
                <a16:creationId xmlns:a16="http://schemas.microsoft.com/office/drawing/2014/main" id="{75B7D06C-CBC9-4732-AC08-A5EE87145D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" y="1166313"/>
            <a:ext cx="10541635" cy="504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4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Хранилища столбцов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ata model Cassandra, модель данных Кассандра">
            <a:extLst>
              <a:ext uri="{FF2B5EF4-FFF2-40B4-BE49-F238E27FC236}">
                <a16:creationId xmlns:a16="http://schemas.microsoft.com/office/drawing/2014/main" id="{46EFD6DD-8022-4926-AB44-62B681BA03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0" y="958443"/>
            <a:ext cx="4476750" cy="302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architecture Apache Cassandra">
            <a:extLst>
              <a:ext uri="{FF2B5EF4-FFF2-40B4-BE49-F238E27FC236}">
                <a16:creationId xmlns:a16="http://schemas.microsoft.com/office/drawing/2014/main" id="{AAD0A848-46E0-42EC-B217-F1F873B1B3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45" y="3521122"/>
            <a:ext cx="6740877" cy="3266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8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База данных документов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DD419-139E-4581-B753-B82DA0C930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10" y="1229407"/>
            <a:ext cx="7917777" cy="478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43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База данных документов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3A68E-120F-48B9-BA26-565F44E9E8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" y="1390365"/>
            <a:ext cx="9867303" cy="4391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39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96353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База данных документов (продолжение)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91F10-C4CA-4146-96AE-765E067003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7" y="1255650"/>
            <a:ext cx="5328484" cy="455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0E254-7D0C-4645-A8D2-480705CD34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03" y="768766"/>
            <a:ext cx="4757069" cy="552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54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28114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70C0"/>
                </a:solidFill>
              </a:rPr>
              <a:t>Графовые</a:t>
            </a:r>
            <a:r>
              <a:rPr lang="ru-RU" sz="2800" b="1" dirty="0">
                <a:solidFill>
                  <a:srgbClr val="0070C0"/>
                </a:solidFill>
              </a:rPr>
              <a:t> БД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6776F-EE27-4978-9EE8-6DC21AFC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3" y="785464"/>
            <a:ext cx="12192000" cy="60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Большие данные (</a:t>
            </a:r>
            <a:r>
              <a:rPr lang="en-US" sz="2800" b="1" dirty="0">
                <a:solidFill>
                  <a:srgbClr val="0070C0"/>
                </a:solidFill>
              </a:rPr>
              <a:t>Big data)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6F1AB-4276-4FF7-A79B-FCDEAA18B36F}"/>
              </a:ext>
            </a:extLst>
          </p:cNvPr>
          <p:cNvSpPr txBox="1"/>
          <p:nvPr/>
        </p:nvSpPr>
        <p:spPr>
          <a:xfrm>
            <a:off x="504966" y="982553"/>
            <a:ext cx="108317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 данным </a:t>
            </a:r>
            <a:r>
              <a:rPr lang="ru-RU" sz="2800" b="1" dirty="0" err="1"/>
              <a:t>Gartner</a:t>
            </a:r>
            <a:r>
              <a:rPr lang="ru-RU" sz="2800" b="1" dirty="0"/>
              <a:t> -  </a:t>
            </a:r>
          </a:p>
          <a:p>
            <a:r>
              <a:rPr lang="ru-RU" sz="2800" dirty="0"/>
              <a:t>«Большие данные» - это объемные, быстро доступные и разнообразные информационные ресурсы, которые требуют рентабельных, инновационных форм обработки информации для лучшего понимания и принятия решений.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Чаще всего о больших данных говорят как о таких данных, </a:t>
            </a:r>
            <a:r>
              <a:rPr lang="ru-RU" sz="2800" i="1" dirty="0"/>
              <a:t>размер которых превышает способность типовых СУБД собирать, хранить, управлять и анализировать их. А также анализ и обработки которых может иметь большую ценность для бизнеса</a:t>
            </a:r>
            <a:r>
              <a:rPr lang="ru-RU" sz="2800" dirty="0"/>
              <a:t>.</a:t>
            </a:r>
          </a:p>
          <a:p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78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28114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70C0"/>
                </a:solidFill>
              </a:rPr>
              <a:t>Графовые</a:t>
            </a:r>
            <a:r>
              <a:rPr lang="ru-RU" sz="2800" b="1" dirty="0">
                <a:solidFill>
                  <a:srgbClr val="0070C0"/>
                </a:solidFill>
              </a:rPr>
              <a:t> БД</a:t>
            </a:r>
            <a:r>
              <a:rPr lang="en-US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</a:rPr>
              <a:t>продолжение)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DC700-35D3-43C5-B1FD-ACF47EDCF4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48" y="1432635"/>
            <a:ext cx="9197767" cy="438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29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28114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0070C0"/>
                </a:solidFill>
              </a:rPr>
              <a:t>Графовые</a:t>
            </a:r>
            <a:r>
              <a:rPr lang="ru-RU" sz="2800" b="1" dirty="0">
                <a:solidFill>
                  <a:srgbClr val="0070C0"/>
                </a:solidFill>
              </a:rPr>
              <a:t> БД</a:t>
            </a:r>
            <a:r>
              <a:rPr lang="en-US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</a:rPr>
              <a:t>продолжение)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B29A3-B596-4279-A66E-4C5C5610F3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48" y="933192"/>
            <a:ext cx="9923799" cy="5376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1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NewSQL </a:t>
            </a:r>
            <a:r>
              <a:rPr lang="ru-RU" sz="2800" b="1" dirty="0">
                <a:solidFill>
                  <a:srgbClr val="0070C0"/>
                </a:solidFill>
              </a:rPr>
              <a:t>базы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84E-8E2D-4ABF-BA65-69F312AA166F}"/>
              </a:ext>
            </a:extLst>
          </p:cNvPr>
          <p:cNvSpPr txBox="1"/>
          <p:nvPr/>
        </p:nvSpPr>
        <p:spPr>
          <a:xfrm>
            <a:off x="445394" y="714163"/>
            <a:ext cx="108317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Базы данных </a:t>
            </a:r>
            <a:r>
              <a:rPr lang="ru-RU" sz="2400" b="1" dirty="0" err="1"/>
              <a:t>NewSQL</a:t>
            </a:r>
            <a:r>
              <a:rPr lang="ru-RU" sz="2400" dirty="0"/>
              <a:t> - современная форма реляционных баз данных, предназначенная для обеспечения масштабируемости, сравнимой с базами данных </a:t>
            </a:r>
            <a:r>
              <a:rPr lang="ru-RU" sz="2400" dirty="0" err="1"/>
              <a:t>NoSQL</a:t>
            </a:r>
            <a:r>
              <a:rPr lang="ru-RU" sz="2400" dirty="0"/>
              <a:t> при сохранении транзакционных гарантий, поддерживаемых традиционными системами баз данных. </a:t>
            </a:r>
          </a:p>
          <a:p>
            <a:r>
              <a:rPr lang="ru-RU" sz="2400" dirty="0"/>
              <a:t>Такие СУБД обладают следующими характеристиками: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SQL - это основной механизм взаимодействия с приложениями.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Поддержка ACID для транзакций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Механизм управления неблокирующим параллелизмом.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Архитектура, обеспечивающая гораздо более высокую производительность на каждом узле.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Горизонтально масштабируемая архитектура без совместного использования ресурсов, способная работать на большом количестве узлов без проблем.</a:t>
            </a:r>
          </a:p>
          <a:p>
            <a:endParaRPr lang="ru-RU" sz="2400" dirty="0"/>
          </a:p>
          <a:p>
            <a:r>
              <a:rPr lang="ru-RU" sz="2400" dirty="0"/>
              <a:t>Ожидается, что системы </a:t>
            </a:r>
            <a:r>
              <a:rPr lang="ru-RU" sz="2400" dirty="0" err="1"/>
              <a:t>NewSQL</a:t>
            </a:r>
            <a:r>
              <a:rPr lang="ru-RU" sz="2400" dirty="0"/>
              <a:t> примерно в 50 раз быстрее традиционных. СУБД.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10930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28114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CDN – Content Delivery Network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2D98B2-639E-446C-845D-DF9D035C7D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7" y="799787"/>
            <a:ext cx="5940425" cy="340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6F0BCD-A928-4823-940F-A685C4A1DF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91" y="3106738"/>
            <a:ext cx="4908194" cy="3535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542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Платформы запросов к большим данным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84E-8E2D-4ABF-BA65-69F312AA166F}"/>
              </a:ext>
            </a:extLst>
          </p:cNvPr>
          <p:cNvSpPr txBox="1"/>
          <p:nvPr/>
        </p:nvSpPr>
        <p:spPr>
          <a:xfrm>
            <a:off x="486338" y="905232"/>
            <a:ext cx="10831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Hive</a:t>
            </a:r>
            <a:r>
              <a:rPr lang="ru-RU" sz="2800" i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Impala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Spark SQL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Drill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C84D6-1BFE-4AF1-B436-25286ECD30FF}"/>
              </a:ext>
            </a:extLst>
          </p:cNvPr>
          <p:cNvSpPr txBox="1"/>
          <p:nvPr/>
        </p:nvSpPr>
        <p:spPr>
          <a:xfrm>
            <a:off x="445394" y="2905780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Облачные хранилища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38106-0329-4D48-AE12-46D2B5A9749E}"/>
              </a:ext>
            </a:extLst>
          </p:cNvPr>
          <p:cNvSpPr txBox="1"/>
          <p:nvPr/>
        </p:nvSpPr>
        <p:spPr>
          <a:xfrm>
            <a:off x="445394" y="3527877"/>
            <a:ext cx="10831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Amazon cloud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Microsoft Azure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Google cloud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Etc.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8417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37296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Перспективные требования к хранению больших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F984E-8E2D-4ABF-BA65-69F312AA166F}"/>
              </a:ext>
            </a:extLst>
          </p:cNvPr>
          <p:cNvSpPr txBox="1"/>
          <p:nvPr/>
        </p:nvSpPr>
        <p:spPr>
          <a:xfrm>
            <a:off x="486338" y="773303"/>
            <a:ext cx="10831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Стандартизированные интерфейсы запросов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Безопасность и конфиденциальность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Отслеживание данных и их происхождения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«Песочница» и виртуализация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Семантические модели 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3BE7C-E191-4451-B3AE-EFBD9633BB52}"/>
              </a:ext>
            </a:extLst>
          </p:cNvPr>
          <p:cNvSpPr txBox="1"/>
          <p:nvPr/>
        </p:nvSpPr>
        <p:spPr>
          <a:xfrm>
            <a:off x="445394" y="3132859"/>
            <a:ext cx="1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Новые парадигмы для хранения больших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918CE-EF90-404F-9CB7-39EFAE765BC1}"/>
              </a:ext>
            </a:extLst>
          </p:cNvPr>
          <p:cNvSpPr txBox="1"/>
          <p:nvPr/>
        </p:nvSpPr>
        <p:spPr>
          <a:xfrm>
            <a:off x="445394" y="3723494"/>
            <a:ext cx="10831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Расширенное использование баз данных </a:t>
            </a:r>
            <a:r>
              <a:rPr lang="ru-RU" sz="2800" dirty="0" err="1"/>
              <a:t>NoSQL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Хранение данных в памяти и хранилища столбцов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Конвергенция с аналитическими платформами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Центр данных (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Data</a:t>
            </a:r>
            <a:r>
              <a:rPr lang="ru-RU" sz="2800" dirty="0"/>
              <a:t> </a:t>
            </a:r>
            <a:r>
              <a:rPr lang="ru-RU" sz="2800" dirty="0" err="1"/>
              <a:t>Hub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925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1670-1EBE-4E28-ABFA-B840334F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Благодарю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внимание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1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Большие данные (</a:t>
            </a:r>
            <a:r>
              <a:rPr lang="en-US" sz="2800" b="1" dirty="0">
                <a:solidFill>
                  <a:srgbClr val="0070C0"/>
                </a:solidFill>
              </a:rPr>
              <a:t>Big data)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6F1AB-4276-4FF7-A79B-FCDEAA18B36F}"/>
              </a:ext>
            </a:extLst>
          </p:cNvPr>
          <p:cNvSpPr txBox="1"/>
          <p:nvPr/>
        </p:nvSpPr>
        <p:spPr>
          <a:xfrm>
            <a:off x="504966" y="982553"/>
            <a:ext cx="10831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2001 год. Дуглас </a:t>
            </a:r>
            <a:r>
              <a:rPr lang="ru-RU" sz="2800" dirty="0" err="1"/>
              <a:t>Лэйни</a:t>
            </a:r>
            <a:r>
              <a:rPr lang="ru-RU" sz="2800" dirty="0"/>
              <a:t> из META </a:t>
            </a:r>
            <a:r>
              <a:rPr lang="ru-RU" sz="2800" dirty="0" err="1"/>
              <a:t>Group</a:t>
            </a:r>
            <a:r>
              <a:rPr lang="ru-RU" sz="2800" dirty="0"/>
              <a:t> (сейчас </a:t>
            </a:r>
            <a:r>
              <a:rPr lang="ru-RU" sz="2800" dirty="0" err="1"/>
              <a:t>Gartner</a:t>
            </a:r>
            <a:r>
              <a:rPr lang="ru-RU" sz="2800" dirty="0"/>
              <a:t>) предложил три измерения (3</a:t>
            </a:r>
            <a:r>
              <a:rPr lang="en-US" sz="2800" dirty="0"/>
              <a:t>V) - </a:t>
            </a:r>
            <a:r>
              <a:rPr lang="ru-RU" sz="2800" dirty="0" err="1"/>
              <a:t>Volume</a:t>
            </a:r>
            <a:r>
              <a:rPr lang="ru-RU" sz="2800" dirty="0"/>
              <a:t>, </a:t>
            </a:r>
            <a:r>
              <a:rPr lang="ru-RU" sz="2800" dirty="0" err="1"/>
              <a:t>Velocity</a:t>
            </a:r>
            <a:r>
              <a:rPr lang="ru-RU" sz="2800" dirty="0"/>
              <a:t>, </a:t>
            </a:r>
            <a:r>
              <a:rPr lang="ru-RU" sz="2800" dirty="0" err="1"/>
              <a:t>Variety</a:t>
            </a:r>
            <a:r>
              <a:rPr lang="ru-RU" sz="2800" dirty="0"/>
              <a:t> больших данных.</a:t>
            </a:r>
            <a:endParaRPr lang="en-US" sz="2800" dirty="0"/>
          </a:p>
          <a:p>
            <a:r>
              <a:rPr lang="ru-RU" sz="2800" dirty="0"/>
              <a:t>Годами добавлялись новые </a:t>
            </a:r>
            <a:r>
              <a:rPr lang="en-US" sz="2800" dirty="0"/>
              <a:t>V: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Veracity – </a:t>
            </a:r>
            <a:r>
              <a:rPr lang="ru-RU" sz="2800" dirty="0"/>
              <a:t>достоверность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Validity – </a:t>
            </a:r>
            <a:r>
              <a:rPr lang="ru-RU" sz="2800" dirty="0"/>
              <a:t>действительность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Volatility – </a:t>
            </a:r>
            <a:r>
              <a:rPr lang="ru-RU" sz="2800" dirty="0"/>
              <a:t>изменчивость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Value – </a:t>
            </a:r>
            <a:r>
              <a:rPr lang="ru-RU" sz="2800" dirty="0"/>
              <a:t>ценность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Visualization – </a:t>
            </a:r>
            <a:r>
              <a:rPr lang="ru-RU" sz="2800" dirty="0"/>
              <a:t>визуализация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Vulnerability – </a:t>
            </a:r>
            <a:r>
              <a:rPr lang="ru-RU" sz="2800" dirty="0"/>
              <a:t>уязвимость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Variability - </a:t>
            </a:r>
            <a:r>
              <a:rPr lang="ru-RU" sz="2800" dirty="0"/>
              <a:t>изменчивость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8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CCAFEF-C292-4AD8-8697-4F3BC2BE8405}"/>
              </a:ext>
            </a:extLst>
          </p:cNvPr>
          <p:cNvSpPr txBox="1"/>
          <p:nvPr/>
        </p:nvSpPr>
        <p:spPr>
          <a:xfrm>
            <a:off x="459958" y="990512"/>
            <a:ext cx="11833813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о погоде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контрактов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о рабочей силе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технического обслуживания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финансовой отчетности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о соответствии </a:t>
            </a:r>
            <a:r>
              <a:rPr lang="ru-RU" sz="2800" dirty="0" err="1"/>
              <a:t>страндартам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Данные клинических испытаний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Обработка записей врачей по диагностике и лечению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C41CE04-83D1-4F8B-9AC6-4BBAC673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87" y="166680"/>
            <a:ext cx="10807354" cy="90694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Примеры больших данных для организаций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631131-40B0-40F9-93E5-6EDA66CC8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4BBD6-E491-4055-9A30-7C6E2C75D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641854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Источники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250111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Источники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F0C69-3ED2-4728-A2E7-04772B272B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39" y="833003"/>
            <a:ext cx="9205017" cy="5846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64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962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Типы источников больших данных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6F1AB-4276-4FF7-A79B-FCDEAA18B36F}"/>
              </a:ext>
            </a:extLst>
          </p:cNvPr>
          <p:cNvSpPr txBox="1"/>
          <p:nvPr/>
        </p:nvSpPr>
        <p:spPr>
          <a:xfrm>
            <a:off x="504966" y="982553"/>
            <a:ext cx="108317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Направленные данные (</a:t>
            </a:r>
            <a:r>
              <a:rPr lang="ru-RU" sz="2400" dirty="0" err="1"/>
              <a:t>Directed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Автоматизированные данные (</a:t>
            </a:r>
            <a:r>
              <a:rPr lang="ru-RU" sz="2400" dirty="0" err="1"/>
              <a:t>Automated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систем автоматизированного мониторинга (</a:t>
            </a:r>
            <a:r>
              <a:rPr lang="ru-RU" sz="2400" dirty="0" err="1"/>
              <a:t>Automated</a:t>
            </a:r>
            <a:r>
              <a:rPr lang="ru-RU" sz="2400" dirty="0"/>
              <a:t> </a:t>
            </a:r>
            <a:r>
              <a:rPr lang="ru-RU" sz="2400" dirty="0" err="1"/>
              <a:t>surveillance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Цифровые устройства (</a:t>
            </a:r>
            <a:r>
              <a:rPr lang="ru-RU" sz="2400" dirty="0" err="1"/>
              <a:t>Digital</a:t>
            </a:r>
            <a:r>
              <a:rPr lang="ru-RU" sz="2400" dirty="0"/>
              <a:t> </a:t>
            </a:r>
            <a:r>
              <a:rPr lang="ru-RU" sz="2400" dirty="0" err="1"/>
              <a:t>devices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Считываемые данные (</a:t>
            </a:r>
            <a:r>
              <a:rPr lang="ru-RU" sz="2400" dirty="0" err="1"/>
              <a:t>Sensed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сканеров (</a:t>
            </a:r>
            <a:r>
              <a:rPr lang="ru-RU" sz="2400" dirty="0" err="1"/>
              <a:t>Scan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взаимодействий (</a:t>
            </a:r>
            <a:r>
              <a:rPr lang="ru-RU" sz="2400" dirty="0" err="1"/>
              <a:t>Interaction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Данные, предоставленные добровольцами (</a:t>
            </a:r>
            <a:r>
              <a:rPr lang="ru-RU" sz="2400" dirty="0" err="1"/>
              <a:t>Volunteered</a:t>
            </a:r>
            <a:r>
              <a:rPr lang="ru-RU" sz="2400" dirty="0"/>
              <a:t> </a:t>
            </a:r>
            <a:r>
              <a:rPr lang="ru-RU" sz="2400" dirty="0" err="1"/>
              <a:t>data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транзакций (</a:t>
            </a:r>
            <a:r>
              <a:rPr lang="en-US" sz="2400" dirty="0"/>
              <a:t>Transactions)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социальных сетей (</a:t>
            </a:r>
            <a:r>
              <a:rPr lang="ru-RU" sz="2400" dirty="0" err="1"/>
              <a:t>Social</a:t>
            </a:r>
            <a:r>
              <a:rPr lang="ru-RU" sz="2400" dirty="0"/>
              <a:t> </a:t>
            </a:r>
            <a:r>
              <a:rPr lang="ru-RU" sz="2400" dirty="0" err="1"/>
              <a:t>media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Данные управления своим здоровьем (</a:t>
            </a:r>
            <a:r>
              <a:rPr lang="ru-RU" sz="2400" dirty="0" err="1"/>
              <a:t>Sousveillance</a:t>
            </a:r>
            <a:r>
              <a:rPr lang="ru-RU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Краудсорсинг (</a:t>
            </a:r>
            <a:r>
              <a:rPr lang="en-US" sz="2400" dirty="0"/>
              <a:t>Crowdsourcing)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Гражданская наука (</a:t>
            </a:r>
            <a:r>
              <a:rPr lang="ru-RU" sz="2400" dirty="0" err="1"/>
              <a:t>Citizen</a:t>
            </a:r>
            <a:r>
              <a:rPr lang="ru-RU" sz="2400" dirty="0"/>
              <a:t> </a:t>
            </a:r>
            <a:r>
              <a:rPr lang="ru-RU" sz="2400" dirty="0" err="1"/>
              <a:t>science</a:t>
            </a:r>
            <a:r>
              <a:rPr lang="ru-RU" sz="2400" dirty="0"/>
              <a:t>)</a:t>
            </a:r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6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D9BFC7-A2BD-4FA8-B198-1F43E1C2133D}"/>
              </a:ext>
            </a:extLst>
          </p:cNvPr>
          <p:cNvSpPr txBox="1"/>
          <p:nvPr/>
        </p:nvSpPr>
        <p:spPr>
          <a:xfrm>
            <a:off x="445394" y="178240"/>
            <a:ext cx="108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Примеры источников открытых данных для разных доменов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6F1AB-4276-4FF7-A79B-FCDEAA18B36F}"/>
              </a:ext>
            </a:extLst>
          </p:cNvPr>
          <p:cNvSpPr txBox="1"/>
          <p:nvPr/>
        </p:nvSpPr>
        <p:spPr>
          <a:xfrm>
            <a:off x="504966" y="625313"/>
            <a:ext cx="10831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Facebook API Graph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Open Corporates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Global Financial Data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Open Street Map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National Centers for Environmental Information (NCEI)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DBPedia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ACC9E-7B2B-490D-AF90-63CC73ED1682}"/>
              </a:ext>
            </a:extLst>
          </p:cNvPr>
          <p:cNvSpPr txBox="1"/>
          <p:nvPr/>
        </p:nvSpPr>
        <p:spPr>
          <a:xfrm>
            <a:off x="475179" y="2871689"/>
            <a:ext cx="1089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Классификация источников данных с точки зрения характера предоставляемых ими данных и методов их обработки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55A49-324A-455E-9D36-E3F382F57F86}"/>
              </a:ext>
            </a:extLst>
          </p:cNvPr>
          <p:cNvSpPr txBox="1"/>
          <p:nvPr/>
        </p:nvSpPr>
        <p:spPr>
          <a:xfrm>
            <a:off x="504966" y="3844226"/>
            <a:ext cx="1083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Текстовые данные.</a:t>
            </a:r>
            <a:r>
              <a:rPr lang="ru-RU" sz="2400" dirty="0"/>
              <a:t> Методы обработки: </a:t>
            </a:r>
            <a:r>
              <a:rPr lang="en-US" sz="2400" dirty="0"/>
              <a:t>Preprocessing, Named Entity Recognition (NER),  Entity Linking (EL),  Relation Extraction (RE), Joint tasks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Размеченные данные</a:t>
            </a:r>
            <a:r>
              <a:rPr lang="ru-RU" sz="2400" dirty="0"/>
              <a:t> (например, лог файлы). Методы обработки: </a:t>
            </a:r>
            <a:r>
              <a:rPr lang="en-US" sz="2400" dirty="0"/>
              <a:t>Wrapper-based extraction, Web table extraction, Deep Web crawling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Структурированные данные</a:t>
            </a:r>
            <a:r>
              <a:rPr lang="ru-RU" sz="2400" dirty="0"/>
              <a:t> (таблицы, деревья, базы данных, графы знаний). Методы обработки: </a:t>
            </a:r>
            <a:r>
              <a:rPr lang="en-US" sz="2400" dirty="0"/>
              <a:t>Mapping from tables, Mapping from trees, Mapping from other knowledge graphs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602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812</Words>
  <Application>Microsoft Office PowerPoint</Application>
  <PresentationFormat>Широкоэкранный</PresentationFormat>
  <Paragraphs>138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Rockwell</vt:lpstr>
      <vt:lpstr>Wingdings</vt:lpstr>
      <vt:lpstr>Тема Office</vt:lpstr>
      <vt:lpstr>Smart data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Igor Kulikov</dc:creator>
  <cp:lastModifiedBy>Igor Kulikov</cp:lastModifiedBy>
  <cp:revision>4</cp:revision>
  <dcterms:created xsi:type="dcterms:W3CDTF">2020-09-07T11:23:01Z</dcterms:created>
  <dcterms:modified xsi:type="dcterms:W3CDTF">2021-09-12T18:57:05Z</dcterms:modified>
</cp:coreProperties>
</file>