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24C2084-A9EC-46D5-958B-77548C50E710}">
  <a:tblStyle styleId="{224C2084-A9EC-46D5-958B-77548C50E7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a32bfd86c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a32bfd8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a32bfd86c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a32bfd86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a32bfd86c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a32bfd86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a32bfd86c_0_4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a32bfd86c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a32bfd86c_0_4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a32bfd86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a32bfd86c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a32bfd86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a32bfd86c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a32bfd86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a32bfd86c_0_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a32bfd86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ithub.org/%E2%80%A6" TargetMode="External"/><Relationship Id="rId4" Type="http://schemas.openxmlformats.org/officeDocument/2006/relationships/hyperlink" Target="https://play.google.com/store/apps/details?id=my.diploma.app" TargetMode="External"/><Relationship Id="rId5" Type="http://schemas.openxmlformats.org/officeDocument/2006/relationships/hyperlink" Target="https://my_web_app.com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Тема дипломной работы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96150" y="5602075"/>
            <a:ext cx="8794500" cy="11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Выполнил: 									Иванов Иван Иванович, гр. 5381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Руководитель:							Петров Петр Петрович, к.т.н., доцент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Консультант:                         	Сергеев Сергей Сергеевич, д.т.н., с.н.с, НИИ “....”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0"/>
            <a:ext cx="9144000" cy="7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Санкт-Петербургский государственный электротехнический университет им. 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В.И. Ульянова (Ленина)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Цель и задачи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Актуальность: ручное распознавание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занимает слишком много времени,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имеет низкую точность.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Цель</a:t>
            </a:r>
            <a:r>
              <a:rPr lang="en" sz="2400">
                <a:solidFill>
                  <a:srgbClr val="000000"/>
                </a:solidFill>
              </a:rPr>
              <a:t>: автоматизировать распознавание изображений.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Задачи</a:t>
            </a:r>
            <a:r>
              <a:rPr lang="en" sz="2400">
                <a:solidFill>
                  <a:srgbClr val="000000"/>
                </a:solidFill>
              </a:rPr>
              <a:t>: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Задача 1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Задача 2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Задача 3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" sz="2400">
                <a:solidFill>
                  <a:srgbClr val="000000"/>
                </a:solidFill>
              </a:rPr>
              <a:t>Задача 4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Задача 1</a:t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70" name="Google Shape;70;p15"/>
          <p:cNvGraphicFramePr/>
          <p:nvPr/>
        </p:nvGraphicFramePr>
        <p:xfrm>
          <a:off x="311675" y="1536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{224C2084-A9EC-46D5-958B-77548C50E710}</a:tableStyleId>
              </a:tblPr>
              <a:tblGrid>
                <a:gridCol w="1978275"/>
                <a:gridCol w="1978275"/>
                <a:gridCol w="1978275"/>
                <a:gridCol w="1978275"/>
              </a:tblGrid>
              <a:tr h="77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Импорт</a:t>
                      </a:r>
                      <a:endParaRPr b="1"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Экспорт</a:t>
                      </a:r>
                      <a:endParaRPr b="1"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Скорость, Кб/с</a:t>
                      </a:r>
                      <a:endParaRPr b="1" sz="2400"/>
                    </a:p>
                  </a:txBody>
                  <a:tcPr marT="91425" marB="91425" marR="91425" marL="91425" anchor="ctr"/>
                </a:tc>
              </a:tr>
              <a:tr h="77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App 1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-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+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</a:t>
                      </a:r>
                      <a:endParaRPr sz="2400"/>
                    </a:p>
                  </a:txBody>
                  <a:tcPr marT="91425" marB="91425" marR="91425" marL="91425" anchor="ctr"/>
                </a:tc>
              </a:tr>
              <a:tr h="77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App 2</a:t>
                      </a:r>
                      <a:endParaRPr sz="2400"/>
                    </a:p>
                  </a:txBody>
                  <a:tcPr marT="91425" marB="91425" marR="91425" marL="91425" anchor="ctr"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-</a:t>
                      </a:r>
                      <a:endParaRPr sz="2400"/>
                    </a:p>
                  </a:txBody>
                  <a:tcPr marT="91425" marB="91425" marR="91425" marL="91425" anchor="ctr"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-</a:t>
                      </a:r>
                      <a:endParaRPr sz="2400"/>
                    </a:p>
                  </a:txBody>
                  <a:tcPr marT="91425" marB="91425" marR="91425" marL="91425" anchor="ctr"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0.3</a:t>
                      </a:r>
                      <a:endParaRPr sz="2400"/>
                    </a:p>
                  </a:txBody>
                  <a:tcPr marT="91425" marB="91425" marR="91425" marL="91425" anchor="ctr">
                    <a:solidFill>
                      <a:srgbClr val="FF0000"/>
                    </a:solidFill>
                  </a:tcPr>
                </a:tc>
              </a:tr>
              <a:tr h="77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App 3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+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+</a:t>
                      </a:r>
                      <a:endParaRPr sz="2400"/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0.6</a:t>
                      </a:r>
                      <a:endParaRPr sz="2400"/>
                    </a:p>
                  </a:txBody>
                  <a:tcPr marT="91425" marB="91425" marR="91425" marL="91425" anchor="ctr"/>
                </a:tc>
              </a:tr>
              <a:tr h="77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App 4</a:t>
                      </a:r>
                      <a:endParaRPr sz="2400"/>
                    </a:p>
                  </a:txBody>
                  <a:tcPr marT="91425" marB="91425" marR="91425" marL="91425" anchor="ctr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+</a:t>
                      </a:r>
                      <a:endParaRPr sz="2400"/>
                    </a:p>
                  </a:txBody>
                  <a:tcPr marT="91425" marB="91425" marR="91425" marL="91425" anchor="ctr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+</a:t>
                      </a:r>
                      <a:endParaRPr sz="2400"/>
                    </a:p>
                  </a:txBody>
                  <a:tcPr marT="91425" marB="91425" marR="91425" marL="91425" anchor="ctr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100</a:t>
                      </a:r>
                      <a:endParaRPr sz="2400"/>
                    </a:p>
                  </a:txBody>
                  <a:tcPr marT="91425" marB="91425" marR="91425" marL="91425" anchor="ctr"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71" name="Google Shape;71;p15"/>
          <p:cNvSpPr txBox="1"/>
          <p:nvPr/>
        </p:nvSpPr>
        <p:spPr>
          <a:xfrm>
            <a:off x="322925" y="5773000"/>
            <a:ext cx="7913100" cy="10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Пример таблицы сравнения аналогов.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Задача 2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5868882"/>
            <a:ext cx="8520600" cy="46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Пример схемы.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56875"/>
            <a:ext cx="9144000" cy="45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Задача 3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Пример размещения формулы в на слайде.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где Si - элементы последовательности, Ki - функционалы над пространством.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7900" y="2065775"/>
            <a:ext cx="3488199" cy="182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Задача 4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5878157"/>
            <a:ext cx="8520600" cy="65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Пример зависимостей. Слева изображен …., справа ... 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09267"/>
            <a:ext cx="4375304" cy="4216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0104" y="1509267"/>
            <a:ext cx="4281485" cy="4216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Заключение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Проделанный обзор методов показал необходимость разработки ...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Сформулированы критерии ...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Спроектировано и опубликовано приложение для …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Экспериментальное исследование скорости работы приложения показало, что ….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Дальнейшие направления исследований включают в себя ...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Апробация работы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268300"/>
            <a:ext cx="8709300" cy="48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«Почему важно указывать все свои результаты во время защиты диплома?</a:t>
            </a:r>
            <a:r>
              <a:rPr lang="en" sz="2400">
                <a:solidFill>
                  <a:srgbClr val="000000"/>
                </a:solidFill>
              </a:rPr>
              <a:t>» // Конференция ППС СПбГЭТУ «ЛЭТИ», 2019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Иванов И.И., Петров П.П. Как сформировать впечатление в процессе защиты // Известия СПБГЭТУ “ЛЭТИ”. 2019. Т. 42. № 13. С. 299–315.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Репозиторий проекта </a:t>
            </a:r>
            <a:r>
              <a:rPr lang="en" sz="2400" u="sng">
                <a:solidFill>
                  <a:srgbClr val="000000"/>
                </a:solidFill>
                <a:hlinkClick r:id="rId3"/>
              </a:rPr>
              <a:t>https://github.org/my_diploma_sources_repo</a:t>
            </a:r>
            <a:r>
              <a:rPr lang="en" sz="2400">
                <a:solidFill>
                  <a:srgbClr val="000000"/>
                </a:solidFill>
              </a:rPr>
              <a:t>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Опубликованное приложение  (PlayMarket) </a:t>
            </a:r>
            <a:r>
              <a:rPr lang="en" sz="2400" u="sng">
                <a:solidFill>
                  <a:srgbClr val="000000"/>
                </a:solidFill>
                <a:hlinkClick r:id="rId4"/>
              </a:rPr>
              <a:t>https://play.google.com/store/apps/details?id=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Развернутое приложение в сети Интернет </a:t>
            </a:r>
            <a:r>
              <a:rPr lang="en" sz="2400" u="sng">
                <a:solidFill>
                  <a:srgbClr val="000000"/>
                </a:solidFill>
                <a:hlinkClick r:id="rId5"/>
              </a:rPr>
              <a:t>https://my_web_app.com/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10" name="Google Shape;110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Практическая значимость</a:t>
            </a:r>
            <a:endParaRPr/>
          </a:p>
        </p:txBody>
      </p:sp>
      <p:sp>
        <p:nvSpPr>
          <p:cNvPr id="116" name="Google Shape;116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8600" y="1356874"/>
            <a:ext cx="5406800" cy="4517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/>
          <p:nvPr/>
        </p:nvSpPr>
        <p:spPr>
          <a:xfrm>
            <a:off x="576500" y="5924825"/>
            <a:ext cx="7745400" cy="7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Ускорение обработки при горизонтальном масштабировании.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