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01"/>
  </p:notesMasterIdLst>
  <p:sldIdLst>
    <p:sldId id="256" r:id="rId2"/>
    <p:sldId id="259" r:id="rId3"/>
    <p:sldId id="271" r:id="rId4"/>
    <p:sldId id="260" r:id="rId5"/>
    <p:sldId id="270" r:id="rId6"/>
    <p:sldId id="258" r:id="rId7"/>
    <p:sldId id="265" r:id="rId8"/>
    <p:sldId id="266" r:id="rId9"/>
    <p:sldId id="267" r:id="rId10"/>
    <p:sldId id="268" r:id="rId11"/>
    <p:sldId id="257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9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2" r:id="rId83"/>
    <p:sldId id="344" r:id="rId84"/>
    <p:sldId id="349" r:id="rId85"/>
    <p:sldId id="261" r:id="rId86"/>
    <p:sldId id="263" r:id="rId87"/>
    <p:sldId id="262" r:id="rId88"/>
    <p:sldId id="264" r:id="rId89"/>
    <p:sldId id="343" r:id="rId90"/>
    <p:sldId id="345" r:id="rId91"/>
    <p:sldId id="346" r:id="rId92"/>
    <p:sldId id="347" r:id="rId93"/>
    <p:sldId id="348" r:id="rId94"/>
    <p:sldId id="350" r:id="rId95"/>
    <p:sldId id="351" r:id="rId96"/>
    <p:sldId id="352" r:id="rId97"/>
    <p:sldId id="353" r:id="rId98"/>
    <p:sldId id="354" r:id="rId99"/>
    <p:sldId id="355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60"/>
  </p:normalViewPr>
  <p:slideViewPr>
    <p:cSldViewPr>
      <p:cViewPr>
        <p:scale>
          <a:sx n="100" d="100"/>
          <a:sy n="100" d="100"/>
        </p:scale>
        <p:origin x="-1296" y="-25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E5F-4CFA-4EF7-9A46-F942DDFF2007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6E5BB-9458-4249-B22B-BDFA784D5B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A6BC-3EA6-40ED-B5DA-7B0B88B7B387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D3B-4149-4AC0-8A2E-EB32D3CCCF5E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CAC6-2B37-471C-8AD9-A1E12FD95250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ED753-B79C-43F6-BDC1-E607583DC06C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E0F0-E158-4B18-82B8-E02C0D96E514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F705-34E0-4477-B4AC-ED33F5527525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865B-3E22-40D0-B3FE-94CD2BE60FE5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D1BD-2423-48F7-8F0D-937FEB4DE51C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BC006-1980-4EA9-AF84-31FFABAF4D8D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AF4A-0138-4373-B9D0-4765247E2155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E49-06DA-4B56-8BDE-CD3AE8EFF952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C196-5C5A-408B-85D2-7BABFEB80F83}" type="datetime1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erial.io/design/" TargetMode="External"/><Relationship Id="rId2" Type="http://schemas.openxmlformats.org/officeDocument/2006/relationships/hyperlink" Target="https://developer.apple.com/design/human-interface-guidelin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ital.alfabank.ru/principles" TargetMode="External"/><Relationship Id="rId5" Type="http://schemas.openxmlformats.org/officeDocument/2006/relationships/hyperlink" Target="https://guides.kontur.ru/" TargetMode="External"/><Relationship Id="rId4" Type="http://schemas.openxmlformats.org/officeDocument/2006/relationships/hyperlink" Target="https://docs.microsoft.com/ru-ru/windows/win32/uxguide/guidelines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 1"/>
          <p:cNvPicPr/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323528" y="689036"/>
            <a:ext cx="4320480" cy="482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0032" y="548680"/>
            <a:ext cx="4176464" cy="377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Понятия </a:t>
            </a:r>
            <a:r>
              <a:rPr lang="en-US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UX/UI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 Анализ конкурентов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Исследования пользовательской аудитории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4. Информационная архитектура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tx2"/>
                </a:solidFill>
              </a:rPr>
              <a:t>5. </a:t>
            </a:r>
            <a:r>
              <a:rPr lang="en-US" sz="1200" dirty="0" smtClean="0">
                <a:solidFill>
                  <a:schemeClr val="tx2"/>
                </a:solidFill>
              </a:rPr>
              <a:t>Use Case</a:t>
            </a:r>
            <a:endParaRPr lang="ru-RU" sz="1200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 Эвристики Нильсена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Гештальт принципы в 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дизайне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8. Пользовательские ошибки</a:t>
            </a:r>
            <a:endParaRPr lang="ru-RU" sz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Ментальные модели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10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Гайдлайны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11. 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Верстка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12. </a:t>
            </a: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Компоненты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13. Прототипирование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14. Юзабилити-тестирование</a:t>
            </a:r>
            <a:endParaRPr lang="ru-RU" sz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824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Прототипирование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Оформление курсового проекта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9289032" cy="26642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1</a:t>
            </a:r>
            <a:r>
              <a:rPr lang="ru-RU" sz="1400" dirty="0" smtClean="0">
                <a:solidFill>
                  <a:schemeClr val="tx2"/>
                </a:solidFill>
              </a:rPr>
              <a:t>. Головач В. </a:t>
            </a:r>
            <a:r>
              <a:rPr lang="ru-RU" sz="1400" dirty="0">
                <a:solidFill>
                  <a:schemeClr val="tx2"/>
                </a:solidFill>
              </a:rPr>
              <a:t>Дизайн пользовательского интерфейса. Искусство мыть слона.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2. </a:t>
            </a:r>
            <a:r>
              <a:rPr lang="ru-RU" sz="1400" dirty="0" err="1" smtClean="0">
                <a:solidFill>
                  <a:schemeClr val="tx2"/>
                </a:solidFill>
              </a:rPr>
              <a:t>Норман</a:t>
            </a:r>
            <a:r>
              <a:rPr lang="ru-RU" sz="1400" dirty="0" smtClean="0">
                <a:solidFill>
                  <a:schemeClr val="tx2"/>
                </a:solidFill>
              </a:rPr>
              <a:t> Д. </a:t>
            </a:r>
            <a:r>
              <a:rPr lang="ru-RU" sz="1400" dirty="0">
                <a:solidFill>
                  <a:schemeClr val="tx2"/>
                </a:solidFill>
              </a:rPr>
              <a:t>Дизайн привычных </a:t>
            </a:r>
            <a:r>
              <a:rPr lang="ru-RU" sz="1400" dirty="0" smtClean="0">
                <a:solidFill>
                  <a:schemeClr val="tx2"/>
                </a:solidFill>
              </a:rPr>
              <a:t>вещей.</a:t>
            </a:r>
            <a:endParaRPr lang="ru-RU" sz="14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3. Купер А. Психбольница в руках пациентов.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4. Круг С. Не заставляйте меня думать!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5. Купер А. Об интерфейсе. Основы проектирования взаимодействия.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6. </a:t>
            </a:r>
            <a:r>
              <a:rPr lang="ru-RU" sz="1400" dirty="0" err="1">
                <a:solidFill>
                  <a:schemeClr val="tx2"/>
                </a:solidFill>
              </a:rPr>
              <a:t>Гаррет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smtClean="0">
                <a:solidFill>
                  <a:schemeClr val="tx2"/>
                </a:solidFill>
              </a:rPr>
              <a:t>Дж. Элементы </a:t>
            </a:r>
            <a:r>
              <a:rPr lang="ru-RU" sz="1400" dirty="0">
                <a:solidFill>
                  <a:schemeClr val="tx2"/>
                </a:solidFill>
              </a:rPr>
              <a:t>опыта взаимодействия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7. Алистер Коберн – Современные методы описания функциональных требований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buNone/>
            </a:pPr>
            <a:endParaRPr lang="ru-RU" sz="16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Список литературы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Понятия </a:t>
            </a:r>
            <a:r>
              <a:rPr lang="en-US" sz="2400" b="1" dirty="0" smtClean="0">
                <a:solidFill>
                  <a:schemeClr val="tx2"/>
                </a:solidFill>
              </a:rPr>
              <a:t>UX/UI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uidesig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8596" y="980728"/>
            <a:ext cx="4281636" cy="2853469"/>
          </a:xfrm>
          <a:prstGeom prst="rect">
            <a:avLst/>
          </a:prstGeom>
        </p:spPr>
      </p:pic>
      <p:pic>
        <p:nvPicPr>
          <p:cNvPr id="29698" name="Picture 2" descr="1_Qdx2MMrjk-mHxFCLVR9O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832" y="4293096"/>
            <a:ext cx="3693368" cy="18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Screenshot_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4980" y="3933056"/>
            <a:ext cx="5067300" cy="2218403"/>
          </a:xfrm>
          <a:prstGeom prst="rect">
            <a:avLst/>
          </a:prstGeom>
        </p:spPr>
      </p:pic>
      <p:pic>
        <p:nvPicPr>
          <p:cNvPr id="10" name="Рисунок 9" descr="Screenshot_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868529"/>
            <a:ext cx="4057650" cy="27764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200" y="958718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Интервью</a:t>
            </a:r>
            <a:r>
              <a:rPr lang="ru-RU" sz="1200" dirty="0" smtClean="0">
                <a:solidFill>
                  <a:schemeClr val="tx2"/>
                </a:solidFill>
              </a:rPr>
              <a:t> - разновидность разговора, беседы между двумя и более людьми, при которой интервьюер задаёт вопросы (не менее трех) своим собеседникам и получает от них ответы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im_20180827110950_281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2558" y="1006919"/>
            <a:ext cx="4153594" cy="2076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57200" y="3455191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Анкетирование и опросы </a:t>
            </a:r>
            <a:r>
              <a:rPr lang="ru-RU" sz="1200" dirty="0" smtClean="0">
                <a:solidFill>
                  <a:schemeClr val="tx2"/>
                </a:solidFill>
              </a:rPr>
              <a:t>- письменная форма опроса, осуществляющаяся, как правило, заочно, т.е. без прямого и непосредственного контакта интервьюера с респондентом 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3" name="Рисунок 12" descr="Screenshot_2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7680" y="3455191"/>
            <a:ext cx="4314800" cy="263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Заинтересованные лица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chemeClr val="tx2"/>
                </a:solidFill>
              </a:rPr>
              <a:t>От заинтересованных лиц важно получить информацию по следующим вопросам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Предварительное видение продукта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Технические возможности и ограничения.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Представления заинтересованных лиц о пользователях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Потребности бизнеса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08720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Карточная сортировка </a:t>
            </a:r>
            <a:r>
              <a:rPr lang="ru-RU" sz="1400" dirty="0" smtClean="0">
                <a:solidFill>
                  <a:schemeClr val="tx2"/>
                </a:solidFill>
              </a:rPr>
              <a:t>– классификация пользователем набора терминов  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fa14f57bd76d678bb7dbcac2ff1d2d7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527" y="1496938"/>
            <a:ext cx="8147929" cy="47403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a5d9a38bca83745d566d0fd77453241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897960" cy="517379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0872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Персонажи</a:t>
            </a:r>
            <a:r>
              <a:rPr lang="ru-RU" sz="1600" dirty="0" smtClean="0">
                <a:solidFill>
                  <a:schemeClr val="tx2"/>
                </a:solidFill>
              </a:rPr>
              <a:t> – это вымышленные пользователи, созданные на основе результатов исследований пользовательской аудитории. Они играют роль образцов при проектировании опыта взаимодействия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Screenshot_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135657" cy="43388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873214" cy="49838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539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Назаренко Дарья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708920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dnazarenko@nicetu.spb.ru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573016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+7 (981) 839 58 22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2852936"/>
            <a:ext cx="828092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Тема письма</a:t>
            </a:r>
            <a:r>
              <a:rPr lang="en-US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номер группы, фамилия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55576" y="1196752"/>
            <a:ext cx="7675828" cy="4523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Видимость состояния системы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83671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Эвристики</a:t>
            </a:r>
            <a:r>
              <a:rPr lang="ru-RU" dirty="0" smtClean="0">
                <a:solidFill>
                  <a:schemeClr val="tx2"/>
                </a:solidFill>
              </a:rPr>
              <a:t> – общие правила, на которые следует опираться при проектировании и оценке ПИ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 descr="u19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7931848" cy="4425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Схожесть с реальным миром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u20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2132" y="1215642"/>
            <a:ext cx="4776132" cy="315883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915816" y="4744034"/>
            <a:ext cx="2923392" cy="134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Единообразие и стандарты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39552" y="2153136"/>
            <a:ext cx="7944647" cy="28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На виду, а не в памяти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iphon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683849" cy="44927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Эстетичность и минимализм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Screenshot_1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5776" y="836712"/>
            <a:ext cx="3950940" cy="2885251"/>
          </a:xfrm>
          <a:prstGeom prst="rect">
            <a:avLst/>
          </a:prstGeom>
        </p:spPr>
      </p:pic>
      <p:pic>
        <p:nvPicPr>
          <p:cNvPr id="10" name="Рисунок 9" descr="Screenshot_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4005064"/>
            <a:ext cx="4490275" cy="2334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Справка и документация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9152" b="19178"/>
          <a:stretch/>
        </p:blipFill>
        <p:spPr>
          <a:xfrm>
            <a:off x="1547664" y="908720"/>
            <a:ext cx="5883481" cy="191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Screenshot_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712" y="3140968"/>
            <a:ext cx="5617967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Помощь с ошибками </a:t>
            </a:r>
          </a:p>
        </p:txBody>
      </p:sp>
      <p:pic>
        <p:nvPicPr>
          <p:cNvPr id="8" name="Рисунок 7" descr="Screenshot_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2204864"/>
            <a:ext cx="7279332" cy="19808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Предотвращение ошибок</a:t>
            </a:r>
          </a:p>
        </p:txBody>
      </p:sp>
      <p:pic>
        <p:nvPicPr>
          <p:cNvPr id="8" name="Рисунок 7" descr="u20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2060848"/>
            <a:ext cx="4683596" cy="925567"/>
          </a:xfrm>
          <a:prstGeom prst="rect">
            <a:avLst/>
          </a:prstGeom>
        </p:spPr>
      </p:pic>
      <p:pic>
        <p:nvPicPr>
          <p:cNvPr id="9" name="Рисунок 8" descr="Screenshot_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3501008"/>
            <a:ext cx="6115904" cy="133368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Свобода действий и контроль</a:t>
            </a:r>
          </a:p>
        </p:txBody>
      </p:sp>
      <p:pic>
        <p:nvPicPr>
          <p:cNvPr id="8" name="Рисунок 7" descr="delete_pag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47221" cy="38431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Система оценивания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836712"/>
            <a:ext cx="8640960" cy="886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Работу необходимо сразу оформлять в курсовой проект, начиная с первого задания.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Такие пункты как: титульный лист, аннотация, содержание, введение, разделы, подразделы, заключение, список литературы должны быть в курсовом проекте.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846565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На последнем занятии защита проекта в виде презентации и отчета по курсовой работе. 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Если вы не защищаетесь, а только предоставляете отчет, то оценка автоматически </a:t>
            </a:r>
            <a:r>
              <a:rPr lang="ru-RU" sz="1200" b="1" dirty="0" smtClean="0">
                <a:solidFill>
                  <a:schemeClr val="tx2"/>
                </a:solidFill>
              </a:rPr>
              <a:t>удовлетворительно.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36912"/>
            <a:ext cx="878497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50" dirty="0" smtClean="0">
                <a:solidFill>
                  <a:schemeClr val="tx2"/>
                </a:solidFill>
              </a:rPr>
              <a:t>На защите необходимо придерживаться следующего плана: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Обзор предметной области.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Анализ конкурентов.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Цели и задачи со стороны заказчика.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Анализ пользовательской аудитории.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Проведение интервью</a:t>
            </a:r>
            <a:r>
              <a:rPr lang="en-US" sz="1050" dirty="0" smtClean="0">
                <a:solidFill>
                  <a:schemeClr val="tx2"/>
                </a:solidFill>
              </a:rPr>
              <a:t>/</a:t>
            </a:r>
            <a:r>
              <a:rPr lang="ru-RU" sz="1050" dirty="0" smtClean="0">
                <a:solidFill>
                  <a:schemeClr val="tx2"/>
                </a:solidFill>
              </a:rPr>
              <a:t>опроса и т.д.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Цели и задачи каждой сегментной группы.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Разработка персонажей (ключевой, второстепенный, отрицательный).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Определение требований (разбитых под конкретных пользователей, итоговый список ранжированных требований).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Разработка информационной архитектуры.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Проработка основных кейсов и их расширений (по одному на каждую группу пользователей, но не менее 3).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Прототипирование.</a:t>
            </a:r>
            <a:endParaRPr lang="ru-RU" sz="105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5229200"/>
            <a:ext cx="695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Реферат + Курс на </a:t>
            </a:r>
            <a:r>
              <a:rPr lang="en-US" dirty="0" smtClean="0">
                <a:solidFill>
                  <a:schemeClr val="tx2"/>
                </a:solidFill>
              </a:rPr>
              <a:t>Stepik</a:t>
            </a:r>
            <a:r>
              <a:rPr lang="ru-RU" dirty="0" smtClean="0">
                <a:solidFill>
                  <a:schemeClr val="tx2"/>
                </a:solidFill>
              </a:rPr>
              <a:t> + Оценка за курсовой проект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Появление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989727"/>
            <a:ext cx="842493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2"/>
                </a:solidFill>
              </a:rPr>
              <a:t>Гештальт</a:t>
            </a:r>
            <a:r>
              <a:rPr lang="ru-RU" sz="1600" dirty="0" smtClean="0">
                <a:solidFill>
                  <a:schemeClr val="tx2"/>
                </a:solidFill>
              </a:rPr>
              <a:t> – это группа принципов визуального восприятия, разработанных в 1920 годах немецкими психологами. 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Гештальт-принципы</a:t>
            </a:r>
            <a:r>
              <a:rPr lang="ru-RU" sz="1600" dirty="0" smtClean="0">
                <a:solidFill>
                  <a:schemeClr val="tx2"/>
                </a:solidFill>
              </a:rPr>
              <a:t> строятся на теории о том, что «организованное целое воспринимается как нечто большее, чем просто сумма его частей»</a:t>
            </a:r>
          </a:p>
          <a:p>
            <a:endParaRPr lang="ru-RU" dirty="0"/>
          </a:p>
        </p:txBody>
      </p:sp>
      <p:pic>
        <p:nvPicPr>
          <p:cNvPr id="12" name="Рисунок 11" descr="1_d4ZjN7fxnyrZoS0Qj8oIOA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2636912"/>
            <a:ext cx="4938872" cy="311923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Воплощение</a:t>
            </a:r>
          </a:p>
        </p:txBody>
      </p:sp>
      <p:pic>
        <p:nvPicPr>
          <p:cNvPr id="8" name="Рисунок 7" descr="atd_cgfmfr-ssdxdrfyftj5lixy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343703" cy="40046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Множественная стабильность</a:t>
            </a:r>
          </a:p>
        </p:txBody>
      </p:sp>
      <p:pic>
        <p:nvPicPr>
          <p:cNvPr id="8" name="Рисунок 7" descr="inj0yuw8mfnfltr_bc0s_b9is_k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573812" cy="41499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Неизменность</a:t>
            </a:r>
          </a:p>
        </p:txBody>
      </p:sp>
      <p:pic>
        <p:nvPicPr>
          <p:cNvPr id="8" name="Рисунок 7" descr="3r_kna3_jrfxiwsnwbdvzsm6stm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3734" y="1556792"/>
            <a:ext cx="5460554" cy="344715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Близость</a:t>
            </a:r>
          </a:p>
        </p:txBody>
      </p:sp>
      <p:pic>
        <p:nvPicPr>
          <p:cNvPr id="8" name="Рисунок 7" descr="ifcymizyuec0s7vbwowxzq7kgf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2564904"/>
            <a:ext cx="3002676" cy="1752947"/>
          </a:xfrm>
          <a:prstGeom prst="rect">
            <a:avLst/>
          </a:prstGeom>
        </p:spPr>
      </p:pic>
      <p:pic>
        <p:nvPicPr>
          <p:cNvPr id="9" name="Рисунок 8" descr="heibcs0-8we1deca3ayzfevacxy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908720"/>
            <a:ext cx="4053458" cy="53203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Общие области </a:t>
            </a:r>
          </a:p>
        </p:txBody>
      </p:sp>
      <p:pic>
        <p:nvPicPr>
          <p:cNvPr id="8" name="Рисунок 7" descr="-al6ha4vsxfz60hkko9_guckuqc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2636912"/>
            <a:ext cx="3231774" cy="1886694"/>
          </a:xfrm>
          <a:prstGeom prst="rect">
            <a:avLst/>
          </a:prstGeom>
        </p:spPr>
      </p:pic>
      <p:pic>
        <p:nvPicPr>
          <p:cNvPr id="9" name="Рисунок 8" descr="f9-5lhmwp2vfmad5muf4varm6x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3673599" cy="48814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Сходство</a:t>
            </a:r>
          </a:p>
        </p:txBody>
      </p:sp>
      <p:pic>
        <p:nvPicPr>
          <p:cNvPr id="8" name="Рисунок 7" descr="c-dgupgimfckha6us_wbduosluu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3220684" cy="1880220"/>
          </a:xfrm>
          <a:prstGeom prst="rect">
            <a:avLst/>
          </a:prstGeom>
        </p:spPr>
      </p:pic>
      <p:pic>
        <p:nvPicPr>
          <p:cNvPr id="9" name="Рисунок 8" descr="ftftappe16-yy53gzpdhkpjsm0s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980728"/>
            <a:ext cx="4330453" cy="516418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37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uhnjot-leq4sskxzd6x7kxkro4w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6497632" cy="2745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Замкнутость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Завершение</a:t>
            </a:r>
          </a:p>
        </p:txBody>
      </p:sp>
      <p:pic>
        <p:nvPicPr>
          <p:cNvPr id="8" name="Рисунок 7" descr="8spfdcujch-rql_-qdsjsprvudu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1988840"/>
            <a:ext cx="7497662" cy="253957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Симметричность</a:t>
            </a:r>
          </a:p>
        </p:txBody>
      </p:sp>
      <p:pic>
        <p:nvPicPr>
          <p:cNvPr id="8" name="Рисунок 7" descr="ztqv0am9id7bx9g72j5j6num2w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420888"/>
            <a:ext cx="3554288" cy="2074976"/>
          </a:xfrm>
          <a:prstGeom prst="rect">
            <a:avLst/>
          </a:prstGeom>
        </p:spPr>
      </p:pic>
      <p:pic>
        <p:nvPicPr>
          <p:cNvPr id="9" name="Рисунок 8" descr="wq9o1lc6njsh94jzx76avpfm10a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8" y="1556792"/>
            <a:ext cx="4054599" cy="38822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Рефераты (0,5)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2592288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Проектирование </a:t>
            </a:r>
            <a:r>
              <a:rPr lang="ru-RU" sz="1600" dirty="0">
                <a:solidFill>
                  <a:schemeClr val="tx2"/>
                </a:solidFill>
              </a:rPr>
              <a:t>пользовательского интерфейса для людей </a:t>
            </a:r>
            <a:r>
              <a:rPr lang="ru-RU" sz="1600" dirty="0" smtClean="0">
                <a:solidFill>
                  <a:schemeClr val="tx2"/>
                </a:solidFill>
              </a:rPr>
              <a:t>с ограниченными возможностями </a:t>
            </a:r>
            <a:r>
              <a:rPr lang="ru-RU" sz="1600" dirty="0">
                <a:solidFill>
                  <a:schemeClr val="tx2"/>
                </a:solidFill>
              </a:rPr>
              <a:t>здоровья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lvl="0">
              <a:spcAft>
                <a:spcPts val="600"/>
              </a:spcAft>
              <a:buNone/>
            </a:pPr>
            <a:r>
              <a:rPr lang="ru-RU" sz="1600" dirty="0" smtClean="0">
                <a:solidFill>
                  <a:schemeClr val="tx2"/>
                </a:solidFill>
              </a:rPr>
              <a:t>2.  Геймификация </a:t>
            </a:r>
            <a:r>
              <a:rPr lang="ru-RU" sz="1600" dirty="0">
                <a:solidFill>
                  <a:schemeClr val="tx2"/>
                </a:solidFill>
              </a:rPr>
              <a:t>в пользовательских </a:t>
            </a:r>
            <a:r>
              <a:rPr lang="ru-RU" sz="1600" dirty="0" smtClean="0">
                <a:solidFill>
                  <a:schemeClr val="tx2"/>
                </a:solidFill>
              </a:rPr>
              <a:t>интерфейсах.</a:t>
            </a:r>
          </a:p>
          <a:p>
            <a:pPr lvl="0">
              <a:spcAft>
                <a:spcPts val="600"/>
              </a:spcAft>
              <a:buAutoNum type="arabicPeriod" startAt="3"/>
            </a:pPr>
            <a:r>
              <a:rPr lang="ru-RU" sz="1600" dirty="0" smtClean="0">
                <a:solidFill>
                  <a:schemeClr val="tx2"/>
                </a:solidFill>
              </a:rPr>
              <a:t>Особенности проектирования пользовательских интерфейсов мобильных приложений.</a:t>
            </a:r>
          </a:p>
          <a:p>
            <a:pPr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>
                <a:solidFill>
                  <a:schemeClr val="tx2"/>
                </a:solidFill>
              </a:rPr>
              <a:t>Проектирование взаимодействия таблиц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 smtClean="0">
                <a:solidFill>
                  <a:schemeClr val="tx2"/>
                </a:solidFill>
              </a:rPr>
              <a:t>Организация контента во вложенных таблицах.</a:t>
            </a:r>
          </a:p>
          <a:p>
            <a:pPr>
              <a:spcAft>
                <a:spcPts val="600"/>
              </a:spcAft>
              <a:buFont typeface="Arial" pitchFamily="34" charset="0"/>
              <a:buAutoNum type="arabicPeriod" startAt="3"/>
            </a:pP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buAutoNum type="arabicPeriod"/>
            </a:pPr>
            <a:endParaRPr lang="ru-RU" sz="16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Принцип продолжения</a:t>
            </a:r>
          </a:p>
        </p:txBody>
      </p:sp>
      <p:pic>
        <p:nvPicPr>
          <p:cNvPr id="8" name="Рисунок 7" descr="w3jjhttuix3rngz2f3dxbii7tkq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564904"/>
            <a:ext cx="3295972" cy="1685147"/>
          </a:xfrm>
          <a:prstGeom prst="rect">
            <a:avLst/>
          </a:prstGeom>
        </p:spPr>
      </p:pic>
      <p:pic>
        <p:nvPicPr>
          <p:cNvPr id="9" name="Рисунок 8" descr="7woauytyox8zpakiayylpygfpv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1196752"/>
            <a:ext cx="4676212" cy="45944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Общее предназначение</a:t>
            </a:r>
          </a:p>
        </p:txBody>
      </p:sp>
      <p:pic>
        <p:nvPicPr>
          <p:cNvPr id="8" name="Рисунок 7" descr="w8khtw95ngumukibygsucif2v7c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708920"/>
            <a:ext cx="3185968" cy="1628905"/>
          </a:xfrm>
          <a:prstGeom prst="rect">
            <a:avLst/>
          </a:prstGeom>
        </p:spPr>
      </p:pic>
      <p:pic>
        <p:nvPicPr>
          <p:cNvPr id="9" name="Рисунок 8" descr="k3z2gr87jb2mmnahycfuyh80a6e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9952" y="1412776"/>
            <a:ext cx="4342657" cy="420697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Айтрекинг</a:t>
            </a:r>
            <a:r>
              <a:rPr lang="ru-RU" dirty="0" smtClean="0">
                <a:solidFill>
                  <a:schemeClr val="tx2"/>
                </a:solidFill>
              </a:rPr>
              <a:t> –  технология, которая отслеживает и записывает перемещение взгляда пользователя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5298" name="Picture 2" descr="2013-05-28-texterra-0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362554" cy="438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11" name="Рисунок 10" descr="2013-05-28-texterra-0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6096" y="1628800"/>
            <a:ext cx="3284517" cy="2178729"/>
          </a:xfrm>
          <a:prstGeom prst="rect">
            <a:avLst/>
          </a:prstGeom>
        </p:spPr>
      </p:pic>
      <p:pic>
        <p:nvPicPr>
          <p:cNvPr id="12" name="Рисунок 11" descr="D:\Dashka\Лекция ЛЭТИ\Картинки\2013-05-28-texterra-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221088"/>
            <a:ext cx="4903812" cy="218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1520" y="83671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chemeClr val="tx2"/>
                </a:solidFill>
              </a:rPr>
              <a:t>Взгляд движется по траектории, напоминающей букву </a:t>
            </a:r>
            <a:r>
              <a:rPr lang="en-US" dirty="0" smtClean="0">
                <a:solidFill>
                  <a:schemeClr val="tx2"/>
                </a:solidFill>
              </a:rPr>
              <a:t>F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Сначала взгляд двигается слева направо.</a:t>
            </a:r>
          </a:p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Затем возвращается назад и скользит вниз.</a:t>
            </a:r>
          </a:p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После этого снова направляется в правую сторону.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И, наконец, опускается в самый низ страницы.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9" name="Рисунок 8" descr="2013-05-28-texterra-05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643979" cy="37810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90872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 большинстве случаев люди игнорируют рекламу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8" name="Рисунок 7" descr="2013-05-28-texterra-14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3928" y="908720"/>
            <a:ext cx="4330030" cy="2653128"/>
          </a:xfrm>
          <a:prstGeom prst="rect">
            <a:avLst/>
          </a:prstGeom>
        </p:spPr>
      </p:pic>
      <p:pic>
        <p:nvPicPr>
          <p:cNvPr id="9" name="Рисунок 8" descr="2013-05-28-texterra-15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3861048"/>
            <a:ext cx="3779490" cy="26868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32129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Мужчины смотрят на грудь, женщины на кольцо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8" name="Рисунок 7" descr="ajtreking-v-marketinge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908720"/>
            <a:ext cx="5904309" cy="2798144"/>
          </a:xfrm>
          <a:prstGeom prst="rect">
            <a:avLst/>
          </a:prstGeom>
        </p:spPr>
      </p:pic>
      <p:pic>
        <p:nvPicPr>
          <p:cNvPr id="9" name="Рисунок 8" descr="eye-tracking-prime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4005064"/>
            <a:ext cx="3956256" cy="241699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Ментальные модели</a:t>
            </a:r>
          </a:p>
        </p:txBody>
      </p:sp>
      <p:pic>
        <p:nvPicPr>
          <p:cNvPr id="8" name="Рисунок 7" descr="1_69vniDbd6c_1E9daZZgWyQ (1)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5042312" cy="2843467"/>
          </a:xfrm>
          <a:prstGeom prst="rect">
            <a:avLst/>
          </a:prstGeom>
        </p:spPr>
      </p:pic>
      <p:pic>
        <p:nvPicPr>
          <p:cNvPr id="9" name="Рисунок 8" descr="1_GjZ4b4IhpITTwaEN3lITAw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095488"/>
            <a:ext cx="4277419" cy="2285840"/>
          </a:xfrm>
          <a:prstGeom prst="rect">
            <a:avLst/>
          </a:prstGeom>
        </p:spPr>
      </p:pic>
      <p:pic>
        <p:nvPicPr>
          <p:cNvPr id="10" name="Рисунок 9" descr="Screenshot_77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5528" y="4239504"/>
            <a:ext cx="3647140" cy="189396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683568" y="1052736"/>
            <a:ext cx="7763753" cy="457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1039"/>
          <a:stretch/>
        </p:blipFill>
        <p:spPr>
          <a:xfrm>
            <a:off x="899592" y="1052736"/>
            <a:ext cx="7288857" cy="341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619672" y="4941168"/>
            <a:ext cx="6152515" cy="47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681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Курс на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Stepik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(0,5)</a:t>
            </a: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259228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Введение в дизайн интерфейсов.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Основные принципы дизайна.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Дизайн с учетом познавательных принципов.</a:t>
            </a:r>
            <a:endParaRPr lang="ru-RU" sz="7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Золотые правила дизайна и юзабилити.</a:t>
            </a:r>
            <a:endParaRPr lang="ru-RU" sz="7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Заключение.</a:t>
            </a:r>
            <a:endParaRPr lang="ru-RU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AutoNum type="arabicPeriod" startAt="3"/>
            </a:pP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buAutoNum type="arabicPeriod"/>
            </a:pPr>
            <a:endParaRPr lang="ru-RU" sz="16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13" name="Рисунок 12" descr="Screenshot_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2996952"/>
            <a:ext cx="5930653" cy="311095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907704" y="980728"/>
            <a:ext cx="5351487" cy="159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419872" y="3068960"/>
            <a:ext cx="2485256" cy="310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195736" y="1052736"/>
            <a:ext cx="4880942" cy="16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63688" y="3212976"/>
            <a:ext cx="6107780" cy="2809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10" name="Рисунок 9" descr="Screenshot_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1124744"/>
            <a:ext cx="4987903" cy="475104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Предотвращение ошибок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87824" y="2276872"/>
            <a:ext cx="3449900" cy="27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3528" y="908720"/>
            <a:ext cx="4572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chemeClr val="tx2"/>
                </a:solidFill>
              </a:rPr>
              <a:t>Способы предотвратить ошибки: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Устранить условия для ошибок.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Добавить подсказки.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Устранить условия ошибок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15816" y="1412776"/>
            <a:ext cx="309562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11760" y="3140968"/>
            <a:ext cx="41814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alphaModFix/>
          </a:blip>
          <a:srcRect l="15519" t="42266" r="31038" b="39365"/>
          <a:stretch/>
        </p:blipFill>
        <p:spPr>
          <a:xfrm>
            <a:off x="2771800" y="4221088"/>
            <a:ext cx="3232150" cy="533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Добавить подсказки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55576" y="2420888"/>
            <a:ext cx="3358122" cy="209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788024" y="1412776"/>
            <a:ext cx="3071268" cy="40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Предугадать и исправлять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b="31586"/>
          <a:stretch/>
        </p:blipFill>
        <p:spPr>
          <a:xfrm>
            <a:off x="1907704" y="1635249"/>
            <a:ext cx="5350081" cy="143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123728" y="3435449"/>
            <a:ext cx="493395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Предугадать и исправлять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l="6888" t="8806" r="8999" b="8814"/>
          <a:stretch/>
        </p:blipFill>
        <p:spPr>
          <a:xfrm>
            <a:off x="2574640" y="1558677"/>
            <a:ext cx="3941576" cy="17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294720" y="3718917"/>
            <a:ext cx="2609850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Помощь с ошибками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l="1205"/>
          <a:stretch/>
        </p:blipFill>
        <p:spPr>
          <a:xfrm>
            <a:off x="2627784" y="1052736"/>
            <a:ext cx="4121575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4005064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</a:rPr>
              <a:t>Плохо. </a:t>
            </a:r>
            <a:r>
              <a:rPr lang="ru-RU" sz="1400" dirty="0" smtClean="0">
                <a:solidFill>
                  <a:schemeClr val="tx2"/>
                </a:solidFill>
              </a:rPr>
              <a:t>Вы задали элемент запрета разрешений. Элементы запрета имеют более высокий приоритет, чем элементы разрешения. Это означает, что пользователь, являющийся членом двух групп, одна из которых имеет разрешение, а другой это разрешение запрещено, не будет иметь это разрешения. Продолжить выполнение операции? Да / нет </a:t>
            </a:r>
          </a:p>
          <a:p>
            <a:endParaRPr lang="ru-RU" sz="1400" dirty="0" smtClean="0">
              <a:solidFill>
                <a:schemeClr val="tx2"/>
              </a:solidFill>
            </a:endParaRPr>
          </a:p>
          <a:p>
            <a:r>
              <a:rPr lang="ru-RU" sz="1400" b="1" i="1" dirty="0" smtClean="0">
                <a:solidFill>
                  <a:schemeClr val="tx2"/>
                </a:solidFill>
              </a:rPr>
              <a:t>Лучше. </a:t>
            </a:r>
            <a:r>
              <a:rPr lang="ru-RU" sz="1400" dirty="0" smtClean="0">
                <a:solidFill>
                  <a:schemeClr val="tx2"/>
                </a:solidFill>
              </a:rPr>
              <a:t>Вы добавили Виктора Васильева в группу «Читатели», и поэтому он не сможет редактировать статьи. Если это не то, чего вы хотели  </a:t>
            </a:r>
            <a:r>
              <a:rPr lang="ru-RU" sz="1400" u="sng" dirty="0" smtClean="0">
                <a:solidFill>
                  <a:schemeClr val="tx2"/>
                </a:solidFill>
              </a:rPr>
              <a:t>уберите его из группы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Не теряйте данные пользователя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15816" y="1268760"/>
            <a:ext cx="3129625" cy="4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83768" y="2348880"/>
            <a:ext cx="4015225" cy="8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835696" y="3789040"/>
            <a:ext cx="57150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Обзор предметной области.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Анализ конкурентов.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Цели и задачи со стороны заказчика.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1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500" b="1" dirty="0" smtClean="0">
                <a:solidFill>
                  <a:schemeClr val="tx2"/>
                </a:solidFill>
              </a:rPr>
              <a:t>Ошибки. Не перекладывайте на человека заботу о сохранении файлов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15182"/>
          <a:stretch/>
        </p:blipFill>
        <p:spPr>
          <a:xfrm>
            <a:off x="1115616" y="2564904"/>
            <a:ext cx="6884615" cy="12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Screenshot_6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1340768"/>
            <a:ext cx="4745310" cy="2094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908720"/>
            <a:ext cx="418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Полезное ПО: </a:t>
            </a:r>
            <a:r>
              <a:rPr lang="en-US" dirty="0" smtClean="0">
                <a:solidFill>
                  <a:schemeClr val="tx2"/>
                </a:solidFill>
              </a:rPr>
              <a:t>mindmaster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xmind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848" y="3717032"/>
            <a:ext cx="2946623" cy="248996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C:\Users\User\Pictures\Screenshots\Снимок экрана (92).pn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80074" cy="466531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Архитектурный подход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888" y="1268760"/>
            <a:ext cx="4494739" cy="1667222"/>
          </a:xfrm>
          <a:prstGeom prst="rect">
            <a:avLst/>
          </a:prstGeom>
        </p:spPr>
      </p:pic>
      <p:pic>
        <p:nvPicPr>
          <p:cNvPr id="7" name="Рисунок 6" descr="Screenshot_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3888" y="3789040"/>
            <a:ext cx="4796989" cy="17628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1772816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Нисходящий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архитектурный подход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437112"/>
            <a:ext cx="2430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Восходящий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архитектурный подход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Screenshot_7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1960" y="908720"/>
            <a:ext cx="3705742" cy="26959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2132856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Гибкая архитектура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4221088"/>
            <a:ext cx="1663453" cy="1402053"/>
          </a:xfrm>
          <a:prstGeom prst="rect">
            <a:avLst/>
          </a:prstGeom>
        </p:spPr>
      </p:pic>
      <p:pic>
        <p:nvPicPr>
          <p:cNvPr id="9" name="Рисунок 8" descr="Screenshot_1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0152" y="4221088"/>
            <a:ext cx="2132309" cy="1456212"/>
          </a:xfrm>
          <a:prstGeom prst="rect">
            <a:avLst/>
          </a:prstGeom>
        </p:spPr>
      </p:pic>
      <p:pic>
        <p:nvPicPr>
          <p:cNvPr id="10" name="Рисунок 9" descr="Screenshot_12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1920" y="5733256"/>
            <a:ext cx="4429744" cy="4953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560" y="4437112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Матричные, органические и линейные структуры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</a:t>
            </a: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51520" y="1484784"/>
            <a:ext cx="842493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Human Interface Guidelines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https://developer.apple.com/design/human-interface-guidelines/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Material Design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https://material.io/design/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Microsoft Guidelines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https://docs.microsoft.com/ru-ru/windows/win32/uxguide/guidelines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Контур-гайд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https://guides.kontur.ru/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Альфабанк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/>
              </a:rPr>
              <a:t>https://digital.alfabank.ru/principles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8994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Правила и руководства по оформлению фирменного стиля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Human Interface Guidelines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550868" cy="508183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Material Design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273" y="1124744"/>
            <a:ext cx="6909119" cy="462302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Microsoft Guidelines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305926" cy="470634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Контур гайд</a:t>
            </a:r>
          </a:p>
        </p:txBody>
      </p:sp>
      <p:pic>
        <p:nvPicPr>
          <p:cNvPr id="8" name="Рисунок 7" descr="Screenshot_1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154245"/>
            <a:ext cx="6546108" cy="5155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Анализ пользовательской аудитории.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Проведение интервью, опроса и т.д. 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Цели и задачи каждой сегментной группы.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Разработка персонажей (ключевой, второстепенный, отрицательный).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2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Контур гайд</a:t>
            </a:r>
          </a:p>
        </p:txBody>
      </p:sp>
      <p:pic>
        <p:nvPicPr>
          <p:cNvPr id="8" name="Рисунок 7" descr="Screenshot_17.png"/>
          <p:cNvPicPr/>
          <p:nvPr/>
        </p:nvPicPr>
        <p:blipFill>
          <a:blip r:embed="rId2" cstate="print">
            <a:lum contrast="-20000"/>
          </a:blip>
          <a:stretch>
            <a:fillRect/>
          </a:stretch>
        </p:blipFill>
        <p:spPr>
          <a:xfrm>
            <a:off x="1187624" y="1340768"/>
            <a:ext cx="6736035" cy="454568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79712" y="980728"/>
            <a:ext cx="5132784" cy="2591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 descr="0_TXq1OjRQ2FtF-Dgd.png"/>
          <p:cNvPicPr/>
          <p:nvPr/>
        </p:nvPicPr>
        <p:blipFill>
          <a:blip r:embed="rId3" cstate="print">
            <a:lum contrast="-20000"/>
          </a:blip>
          <a:stretch>
            <a:fillRect/>
          </a:stretch>
        </p:blipFill>
        <p:spPr>
          <a:xfrm>
            <a:off x="2411760" y="3789040"/>
            <a:ext cx="4258541" cy="261876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23728" y="734014"/>
            <a:ext cx="4744969" cy="301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83768" y="3830358"/>
            <a:ext cx="4125656" cy="262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43808" y="903902"/>
            <a:ext cx="3519421" cy="2669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59832" y="4000246"/>
            <a:ext cx="3139672" cy="2381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74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764166" cy="39147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Выпадающий список</a:t>
            </a:r>
          </a:p>
        </p:txBody>
      </p:sp>
      <p:pic>
        <p:nvPicPr>
          <p:cNvPr id="8" name="Рисунок 7" descr="Screenshot_1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3381" y="1584909"/>
            <a:ext cx="3362795" cy="1362265"/>
          </a:xfrm>
          <a:prstGeom prst="rect">
            <a:avLst/>
          </a:prstGeom>
        </p:spPr>
      </p:pic>
      <p:pic>
        <p:nvPicPr>
          <p:cNvPr id="9" name="Рисунок 8" descr="u1709 (1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445" y="3889165"/>
            <a:ext cx="2281411" cy="148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Деревья</a:t>
            </a:r>
          </a:p>
        </p:txBody>
      </p:sp>
      <p:pic>
        <p:nvPicPr>
          <p:cNvPr id="6" name="Рисунок 5" descr="u206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7864" y="1588176"/>
            <a:ext cx="2257740" cy="1552792"/>
          </a:xfrm>
          <a:prstGeom prst="rect">
            <a:avLst/>
          </a:prstGeom>
        </p:spPr>
      </p:pic>
      <p:pic>
        <p:nvPicPr>
          <p:cNvPr id="7" name="Рисунок 6" descr="u208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848" y="3748416"/>
            <a:ext cx="2591162" cy="155279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Окна сообщений</a:t>
            </a:r>
          </a:p>
        </p:txBody>
      </p:sp>
      <p:pic>
        <p:nvPicPr>
          <p:cNvPr id="6" name="Рисунок 5" descr="Screenshot_6 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74" y="1148562"/>
            <a:ext cx="6582694" cy="2829320"/>
          </a:xfrm>
          <a:prstGeom prst="rect">
            <a:avLst/>
          </a:prstGeom>
        </p:spPr>
      </p:pic>
      <p:pic>
        <p:nvPicPr>
          <p:cNvPr id="7" name="Рисунок 6" descr="Screenshot_2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5622" y="4532938"/>
            <a:ext cx="2724530" cy="120031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Поля ввода</a:t>
            </a:r>
          </a:p>
        </p:txBody>
      </p:sp>
      <p:pic>
        <p:nvPicPr>
          <p:cNvPr id="6" name="Рисунок 5" descr="u138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808" y="2132856"/>
            <a:ext cx="3496163" cy="248637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Списки</a:t>
            </a:r>
          </a:p>
        </p:txBody>
      </p:sp>
      <p:pic>
        <p:nvPicPr>
          <p:cNvPr id="6" name="Рисунок 5" descr="u217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1880" y="1052736"/>
            <a:ext cx="2248214" cy="2210109"/>
          </a:xfrm>
          <a:prstGeom prst="rect">
            <a:avLst/>
          </a:prstGeom>
        </p:spPr>
      </p:pic>
      <p:pic>
        <p:nvPicPr>
          <p:cNvPr id="7" name="Рисунок 6" descr="u217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3717032"/>
            <a:ext cx="2915057" cy="19147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9824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dirty="0" smtClean="0">
                <a:solidFill>
                  <a:schemeClr val="tx2"/>
                </a:solidFill>
              </a:rPr>
              <a:t>Определение требований (разбитых под конкретных пользователей, итоговый список ранжированных требований)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Таблицы</a:t>
            </a:r>
          </a:p>
        </p:txBody>
      </p:sp>
      <p:pic>
        <p:nvPicPr>
          <p:cNvPr id="8" name="Рисунок 7" descr="u196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649114" cy="1667108"/>
          </a:xfrm>
          <a:prstGeom prst="rect">
            <a:avLst/>
          </a:prstGeom>
        </p:spPr>
      </p:pic>
      <p:pic>
        <p:nvPicPr>
          <p:cNvPr id="9" name="Рисунок 8" descr="1_VkXlW6Y1yLJMLW2mkoPDMg-1 (1)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3251" y="3789040"/>
            <a:ext cx="5575053" cy="138870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Кнопки</a:t>
            </a:r>
          </a:p>
        </p:txBody>
      </p:sp>
      <p:pic>
        <p:nvPicPr>
          <p:cNvPr id="8" name="Рисунок 7" descr="u11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3848" y="1412776"/>
            <a:ext cx="2734057" cy="1933845"/>
          </a:xfrm>
          <a:prstGeom prst="rect">
            <a:avLst/>
          </a:prstGeom>
        </p:spPr>
      </p:pic>
      <p:pic>
        <p:nvPicPr>
          <p:cNvPr id="9" name="Рисунок 8" descr="u1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7864" y="3898877"/>
            <a:ext cx="2457793" cy="1762371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Верстка. Чекбоксы и радио-кнопки</a:t>
            </a:r>
          </a:p>
        </p:txBody>
      </p:sp>
      <p:pic>
        <p:nvPicPr>
          <p:cNvPr id="8" name="Рисунок 7" descr="u150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96" y="1124744"/>
            <a:ext cx="5451186" cy="934942"/>
          </a:xfrm>
          <a:prstGeom prst="rect">
            <a:avLst/>
          </a:prstGeom>
        </p:spPr>
      </p:pic>
      <p:pic>
        <p:nvPicPr>
          <p:cNvPr id="9" name="Рисунок 8" descr="Screenshot_8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736" y="2420888"/>
            <a:ext cx="4615780" cy="391895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Прототипирование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rcRect t="16983"/>
          <a:stretch>
            <a:fillRect/>
          </a:stretch>
        </p:blipFill>
        <p:spPr>
          <a:xfrm>
            <a:off x="2627784" y="908720"/>
            <a:ext cx="3865215" cy="240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rcRect b="25989"/>
          <a:stretch>
            <a:fillRect/>
          </a:stretch>
        </p:blipFill>
        <p:spPr>
          <a:xfrm>
            <a:off x="2411760" y="3501008"/>
            <a:ext cx="4324350" cy="2920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Прототипирование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1412776"/>
            <a:ext cx="7369087" cy="4332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85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23728" y="1340768"/>
            <a:ext cx="4946476" cy="40264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504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Уровень детализации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Низкий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уровень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детализации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9592" y="1988840"/>
            <a:ext cx="4442792" cy="2686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6136" y="2852936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Форма входа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Ключевой сценарий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Высокий уровень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детализации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2060848"/>
            <a:ext cx="4727905" cy="2704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868144" y="2852936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Форма входа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Все сценарии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496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Используемое ПО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0491" y="1382774"/>
            <a:ext cx="1468974" cy="146897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72"/>
          <p:cNvSpPr/>
          <p:nvPr/>
        </p:nvSpPr>
        <p:spPr>
          <a:xfrm>
            <a:off x="997337" y="2864940"/>
            <a:ext cx="833827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Figma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0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62487" y="1243023"/>
            <a:ext cx="1825937" cy="1825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69"/>
          <p:cNvSpPr/>
          <p:nvPr/>
        </p:nvSpPr>
        <p:spPr>
          <a:xfrm>
            <a:off x="7092280" y="2880907"/>
            <a:ext cx="864096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smtClean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Sketch</a:t>
            </a:r>
            <a:endParaRPr dirty="0">
              <a:solidFill>
                <a:schemeClr val="tx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188"/>
          <p:cNvSpPr/>
          <p:nvPr/>
        </p:nvSpPr>
        <p:spPr>
          <a:xfrm>
            <a:off x="6015771" y="5487230"/>
            <a:ext cx="1080120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Axure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3" name="pasted-image.jpg"/>
          <p:cNvPicPr>
            <a:picLocks noChangeAspect="1"/>
          </p:cNvPicPr>
          <p:nvPr/>
        </p:nvPicPr>
        <p:blipFill>
          <a:blip r:embed="rId4" cstate="print">
            <a:extLst/>
          </a:blip>
          <a:srcRect b="18464"/>
          <a:stretch>
            <a:fillRect/>
          </a:stretch>
        </p:blipFill>
        <p:spPr>
          <a:xfrm>
            <a:off x="5727739" y="3975062"/>
            <a:ext cx="1462286" cy="14122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80"/>
          <p:cNvSpPr/>
          <p:nvPr/>
        </p:nvSpPr>
        <p:spPr>
          <a:xfrm>
            <a:off x="3868851" y="2864940"/>
            <a:ext cx="1088926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Invision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5" name="Shape 181"/>
          <p:cNvSpPr/>
          <p:nvPr/>
        </p:nvSpPr>
        <p:spPr>
          <a:xfrm>
            <a:off x="2228566" y="5487230"/>
            <a:ext cx="1008112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smtClean="0">
                <a:solidFill>
                  <a:schemeClr val="tx2"/>
                </a:solidFill>
              </a:rPr>
              <a:t>Marvel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6" name="pasted-image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33641" y="1526790"/>
            <a:ext cx="1289051" cy="128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084550" y="4047070"/>
            <a:ext cx="1289051" cy="1289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80728"/>
            <a:ext cx="8136904" cy="513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Действующие лица</a:t>
            </a:r>
            <a:r>
              <a:rPr lang="ru-RU" sz="1100" dirty="0" smtClean="0">
                <a:solidFill>
                  <a:schemeClr val="tx2"/>
                </a:solidFill>
              </a:rPr>
              <a:t>: истец, страховая компания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Основной сценарий:</a:t>
            </a:r>
            <a:endParaRPr lang="ru-RU" sz="110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 </a:t>
            </a:r>
            <a:r>
              <a:rPr lang="ru-RU" sz="1100" dirty="0" smtClean="0">
                <a:solidFill>
                  <a:schemeClr val="tx2"/>
                </a:solidFill>
              </a:rPr>
              <a:t>Истец представляет на рассмотрение заявление с обоснованием.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 </a:t>
            </a:r>
            <a:r>
              <a:rPr lang="ru-RU" sz="1100" dirty="0" smtClean="0">
                <a:solidFill>
                  <a:schemeClr val="tx2"/>
                </a:solidFill>
              </a:rPr>
              <a:t>Предоставленные данные не полны.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запрашивает недостающую информацию.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1.1.2 </a:t>
            </a:r>
            <a:r>
              <a:rPr lang="ru-RU" sz="1100" dirty="0" smtClean="0">
                <a:solidFill>
                  <a:schemeClr val="tx2"/>
                </a:solidFill>
              </a:rPr>
              <a:t>Истец предоставляет недостающую информацию.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проверяет законность страхового полиса истца.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2.1 </a:t>
            </a:r>
            <a:r>
              <a:rPr lang="ru-RU" sz="1100" dirty="0" smtClean="0">
                <a:solidFill>
                  <a:schemeClr val="tx2"/>
                </a:solidFill>
              </a:rPr>
              <a:t>Полис истца недействителен.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отклоняет заявление, извещает истца, документирует все</a:t>
            </a:r>
            <a:r>
              <a:rPr lang="en-US" sz="1100" dirty="0" smtClean="0">
                <a:solidFill>
                  <a:schemeClr val="tx2"/>
                </a:solidFill>
              </a:rPr>
              <a:t> </a:t>
            </a:r>
            <a:r>
              <a:rPr lang="ru-RU" sz="1100" dirty="0" smtClean="0">
                <a:solidFill>
                  <a:schemeClr val="tx2"/>
                </a:solidFill>
              </a:rPr>
              <a:t>действия и прекращает дело.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назначает агента для расследования страхового случая.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3.1 </a:t>
            </a:r>
            <a:r>
              <a:rPr lang="ru-RU" sz="1100" dirty="0" smtClean="0">
                <a:solidFill>
                  <a:schemeClr val="tx2"/>
                </a:solidFill>
              </a:rPr>
              <a:t>На данный момент нет свободных агентов.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3.1.1 </a:t>
            </a:r>
            <a:r>
              <a:rPr lang="ru-RU" sz="1100" dirty="0" smtClean="0">
                <a:solidFill>
                  <a:schemeClr val="tx2"/>
                </a:solidFill>
              </a:rPr>
              <a:t>Что в этом случае делает страховая компания?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проверяет, укладываются ли все детали в нормативы полиса.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4.1 </a:t>
            </a:r>
            <a:r>
              <a:rPr lang="ru-RU" sz="1100" dirty="0" smtClean="0">
                <a:solidFill>
                  <a:schemeClr val="tx2"/>
                </a:solidFill>
              </a:rPr>
              <a:t>Обстоятельства аварии противоречат основным правилам полиса.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отклоняет заявление, извещает истца, документирует все действия и прекращает дело.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4.2 </a:t>
            </a:r>
            <a:r>
              <a:rPr lang="ru-RU" sz="1100" dirty="0" smtClean="0">
                <a:solidFill>
                  <a:schemeClr val="tx2"/>
                </a:solidFill>
              </a:rPr>
              <a:t>Обстоятельства аварии противоречат второстепенным правилам полиса.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4.2.1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начинает переговоры с истцом относительно суммы платежа.</a:t>
            </a:r>
          </a:p>
          <a:p>
            <a:pPr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5.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выплачивает истцу страховое возмещение и закрывает дело</a:t>
            </a:r>
            <a:r>
              <a:rPr lang="en-US" sz="1100" dirty="0" smtClean="0">
                <a:solidFill>
                  <a:schemeClr val="tx2"/>
                </a:solidFill>
              </a:rPr>
              <a:t>.</a:t>
            </a:r>
            <a:endParaRPr lang="ru-R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82469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Разработка информационной архитектуры.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Проработка основных кейсов и их расширений(по одному на  каждую группу пользователей, но не менее 3).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4969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Четыре стадии точности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1. </a:t>
            </a:r>
            <a:r>
              <a:rPr lang="ru-RU" sz="1200" dirty="0" smtClean="0">
                <a:solidFill>
                  <a:schemeClr val="tx2"/>
                </a:solidFill>
              </a:rPr>
              <a:t>Действующие лица. Перечислите действующих лиц и каждую из их целей, которые будет обеспечивать система.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2. </a:t>
            </a:r>
            <a:r>
              <a:rPr lang="ru-RU" sz="1200" dirty="0" smtClean="0">
                <a:solidFill>
                  <a:schemeClr val="tx2"/>
                </a:solidFill>
              </a:rPr>
              <a:t>Краткое изложение варианта использования или основной сценарий. </a:t>
            </a:r>
            <a:endParaRPr lang="en-US" sz="120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Следование основному сценарию.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3. </a:t>
            </a:r>
            <a:r>
              <a:rPr lang="ru-RU" sz="1200" dirty="0" smtClean="0">
                <a:solidFill>
                  <a:schemeClr val="tx2"/>
                </a:solidFill>
              </a:rPr>
              <a:t>Условия отказа. Сначала необходимо занести все условия отказа, на следующем уровне детальная проработка.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4. </a:t>
            </a:r>
            <a:r>
              <a:rPr lang="ru-RU" sz="1200" dirty="0" smtClean="0">
                <a:solidFill>
                  <a:schemeClr val="tx2"/>
                </a:solidFill>
              </a:rPr>
              <a:t>Обработка отказа. </a:t>
            </a: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1230" y="3501008"/>
            <a:ext cx="770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Алистер Коберн – Современные методы описания функциональных требований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836712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1. Отсутствует система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92684"/>
            <a:ext cx="4185761" cy="214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Вариант использования 1: Снять наличные со счета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клиент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Клиент вводит карточку и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Клиент вводит «снять деньги» и количество.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Клиент забирает наличные, карточку и квитанцию.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Клиент уходит.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212976"/>
            <a:ext cx="813690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Исправленный вариант использования 1: Снять наличные со счета</a:t>
            </a:r>
            <a:r>
              <a:rPr lang="ru-RU" sz="1100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владелец счета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Клиент пропускает карточку для банкомата через считывающее устройство.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Банкомат считывает с карточки </a:t>
            </a:r>
            <a:r>
              <a:rPr lang="en-US" sz="1100" dirty="0" smtClean="0">
                <a:solidFill>
                  <a:schemeClr val="tx2"/>
                </a:solidFill>
              </a:rPr>
              <a:t>ID</a:t>
            </a:r>
            <a:r>
              <a:rPr lang="ru-RU" sz="1100" dirty="0" smtClean="0">
                <a:solidFill>
                  <a:schemeClr val="tx2"/>
                </a:solidFill>
              </a:rPr>
              <a:t> банка, номер счета, зашифрованный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, подтверждает </a:t>
            </a:r>
            <a:r>
              <a:rPr lang="en-US" sz="1100" dirty="0" smtClean="0">
                <a:solidFill>
                  <a:schemeClr val="tx2"/>
                </a:solidFill>
              </a:rPr>
              <a:t>ID </a:t>
            </a:r>
            <a:r>
              <a:rPr lang="ru-RU" sz="1100" dirty="0" smtClean="0">
                <a:solidFill>
                  <a:schemeClr val="tx2"/>
                </a:solidFill>
              </a:rPr>
              <a:t>банка и номер счета с помощью главной банковской системы.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Клиент вводит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 Банкомат сверяет его с зашифрованным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, считанным с карточки.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Клиент выбирает опцию «быстрое снятие наличных» и указывает сумму в купюрах по 5$.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Банкомат уведомляет главную банковскую систему о номере счета клиента, требуемой сумме и получает в ответ подтверждение и новый баланс.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5. Банкомат выдает деньги, карточку и квитанцию, показывающую новый баланс.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6. Банкомат регистрирует транзакцию.</a:t>
            </a:r>
          </a:p>
          <a:p>
            <a:r>
              <a:rPr lang="ru-RU" sz="1100" dirty="0" smtClean="0">
                <a:solidFill>
                  <a:schemeClr val="tx2"/>
                </a:solidFill>
              </a:rPr>
              <a:t> </a:t>
            </a:r>
            <a:endParaRPr lang="ru-R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409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2. Отсутствует основное действующее лицо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196752"/>
            <a:ext cx="4405373" cy="2654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Вариант использования 2: Снять наличные со счета</a:t>
            </a:r>
            <a:endParaRPr lang="ru-RU" sz="11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клиент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Получает карточку для банкомата и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Получает в качестве типа транзакции «снять деньги».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Получает требуемую сумму.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Удостоверяется, что на счете достаточно денег.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5. Выдает деньги, квитанцию, карточку.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6. Возвращается в исходное состояние.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4976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3. Слишком много деталей интерфейса пользователя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340768"/>
            <a:ext cx="8568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1. Система устанавливает экран ввода </a:t>
            </a:r>
            <a:r>
              <a:rPr lang="en-US" sz="1200" dirty="0" smtClean="0">
                <a:solidFill>
                  <a:schemeClr val="tx2"/>
                </a:solidFill>
              </a:rPr>
              <a:t>ID </a:t>
            </a:r>
            <a:r>
              <a:rPr lang="ru-RU" sz="1200" dirty="0" smtClean="0">
                <a:solidFill>
                  <a:schemeClr val="tx2"/>
                </a:solidFill>
              </a:rPr>
              <a:t>и пароля.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2. Клиент вводит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пароль, щелкает по кнопке «ОК».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3.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пароль, отображает персональные данные.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4. Клиент вводит имя и фамилию, номер дома, название улицы, города,…, и щелкает по кнопке «ОК».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5. Система подтверждает, что пользователь ей известен.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6. Система выводит список товаров, имеющихся в наличии.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7. Клиент щелкает по изображению товара, который хочет купить, вводит рядом с каждой картинкой количество, по окончании щелкает по кнопке «Готово».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8. Система удостоверяется с помощью системы управления складами, о том, что на складке есть достаточное количество требуемых товаров.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005064"/>
            <a:ext cx="8496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Исправленный 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1. Клиент регистрируется в системе с помощью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2.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 пользователя.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3. Клиент вводит, имя, адрес, номер телефона.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4. Система подтверждает, что пользователь ей известен.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5. Клиент указывает товар и его количество.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6. Система удостоверяется с помощью системы управления складами, что на складе есть достаточное количество требуемых товаров…и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980729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2"/>
                </a:solidFill>
              </a:rPr>
              <a:t>4. Очень низкие уровни цели</a:t>
            </a:r>
            <a:endParaRPr lang="ru-RU" sz="1200" dirty="0" smtClean="0">
              <a:solidFill>
                <a:schemeClr val="tx2"/>
              </a:solidFill>
            </a:endParaRPr>
          </a:p>
          <a:p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340768"/>
            <a:ext cx="8568952" cy="420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i="1" dirty="0" smtClean="0">
                <a:solidFill>
                  <a:schemeClr val="tx2"/>
                </a:solidFill>
              </a:rPr>
              <a:t>Исправленный 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1. Пользователь регистрируется в системе с помощью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пароля.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2.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 </a:t>
            </a:r>
            <a:r>
              <a:rPr lang="ru-RU" sz="1200" dirty="0" smtClean="0">
                <a:solidFill>
                  <a:schemeClr val="tx2"/>
                </a:solidFill>
              </a:rPr>
              <a:t>и пароль.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3. Пользователь вводит имя.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4. Пользователь вводит адрес.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5. Пользователь вводит номер телефона.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6. Пользователь указывает товар.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7. Пользователь указывает количество.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8. Система подтверждает, что пользователь известен.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9. Система подключается к системе управления складами.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10. Система запрашивает у складской системы текущие уровни запасов.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11. Система управления складами возвращает текущие уровни запасов.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12. Система удостоверяется, что на складе есть достаточное количество требуемых товаров. 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Памятки для каждого варианта использования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58226"/>
            <a:ext cx="8424936" cy="448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Старайтесь, чтобы варианты использования были читабельными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Старайтесь писать короче и ближе к делу. Длинные варианты использования ведут к длинному описанию требований, которое мало кому нравится читать.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Начните с вершины и создайте логически последовательный сюжет. На вершине будет стратегический вариант использования. От него будут ветвиться варианты использования уровня цели пользователя, подфункции.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Именуйте варианты использования с помощью коротких глагольных конструкций, объявляющих цель, которая должна быть достигнута.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Используйте полные предложения с глагольными конструкциями, которые описывают подлежащие выполнению подцели.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Обеспечьте, чтобы на каждом шаге действующее лицо и его намерение были четко определены.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Выделяйте условия отказа и старайтесь, чтобы действия по восстановлению были удобочитаемыми.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Для описания альтернативного поведения применяйте расширения, а не предложения, если в теле главного варианта использования.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Создавайте варианты использования расширения только в особых случаях.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Памятки для каждого варианта использования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Только одна форма предложения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Предложение в настоящем времени</a:t>
            </a:r>
            <a:r>
              <a:rPr lang="en-US" sz="1200" dirty="0" smtClean="0">
                <a:solidFill>
                  <a:schemeClr val="tx2"/>
                </a:solidFill>
              </a:rPr>
              <a:t>;</a:t>
            </a:r>
            <a:endParaRPr lang="ru-RU" sz="1200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 глаголом в действительном залоге;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Описывающее, как действующее лицо успешно достигает цели, продвигающий весь процесс.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2088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Не допускайте деталей графического пользовательского интерфейса в варианте использования</a:t>
            </a:r>
            <a:r>
              <a:rPr lang="en-US" sz="1200" dirty="0" smtClean="0">
                <a:solidFill>
                  <a:schemeClr val="tx2"/>
                </a:solidFill>
              </a:rPr>
              <a:t>. </a:t>
            </a:r>
            <a:r>
              <a:rPr lang="ru-RU" sz="1200" dirty="0" smtClean="0">
                <a:solidFill>
                  <a:schemeClr val="tx2"/>
                </a:solidFill>
              </a:rPr>
              <a:t>Убедитесь, что шаг, который Вы только что описали, фиксирует истинное намерение действующего лица, а не просто движения в рамках пользовательского интерфейса.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4290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Два итога</a:t>
            </a:r>
            <a:r>
              <a:rPr lang="en-US" sz="1200" b="1" dirty="0" smtClean="0">
                <a:solidFill>
                  <a:schemeClr val="tx2"/>
                </a:solidFill>
              </a:rPr>
              <a:t>. </a:t>
            </a:r>
            <a:r>
              <a:rPr lang="ru-RU" sz="1200" dirty="0" smtClean="0">
                <a:solidFill>
                  <a:schemeClr val="tx2"/>
                </a:solidFill>
              </a:rPr>
              <a:t>Каждый вариант использования имеет два возможных итога. Успех и неудачу.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Убедитесь, что Вы имеете дело с неудачей каждого варианта использования.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504816"/>
            <a:ext cx="77048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План юзабилити-тестирования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Формирование набора тестируемых метрик на основе набора компонент.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Составление тест-кейсов на основе тестируемых метрик.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Тестирование приложения по тест-кейсами.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Анализ результатов тестирования.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052736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Юзабилити-тестирование – это тестирование с привлечением пользователей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3356992"/>
            <a:ext cx="5110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Возможный набор тестируемых метрик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Графическая информация.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Функциональные возможности.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Взаимодействия пользователя с системой.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Субъективная удовлетворенность пользователя.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64807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Перечень метрик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Информативность графической информации.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Время обновления графической информации.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Обратная связь и время отклика и т.д.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4208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Атрибуты тест-кейса: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Уникальный идентификатор;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Выполняемая задача;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Проверяемые компоненты;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Ожидаемый результат;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Фактический результат. 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764704"/>
          <a:ext cx="7992887" cy="55834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0576"/>
                <a:gridCol w="2009689"/>
                <a:gridCol w="694869"/>
                <a:gridCol w="650530"/>
                <a:gridCol w="649766"/>
                <a:gridCol w="650530"/>
                <a:gridCol w="649766"/>
                <a:gridCol w="650530"/>
                <a:gridCol w="1516631"/>
              </a:tblGrid>
              <a:tr h="220379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МП МТС. Задача 1: Выполнить оценку расходов за март 2019 года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2650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Ожидаемый результат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: Пользователь выполнил один из трех альтернативных кейсов без грубых ошибок, однозначно определив назначение каждого элемента на экране:</a:t>
                      </a:r>
                      <a:br>
                        <a:rPr lang="ru-RU" sz="900" dirty="0">
                          <a:solidFill>
                            <a:schemeClr val="tx2"/>
                          </a:solidFill>
                        </a:rPr>
                      </a:b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 Главная страница -&gt; Расходы -&gt; Календарь -&gt; Выбрать период -&gt; Выбор первой и последней даты месяца -&gt; Готово.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1.1. Главная страница -&gt; Расходы -&gt; Заказать детализацию на 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email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 -&gt; Календарь -&gt; Выбрать период -&gt; Выбор первой и последней даты месяца -&gt; Ввод 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email 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адреса -&gt; Заказать -&gt; Готово.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2. Главная страница -&gt; Меню -&gt; Счета и оплата -&gt; Контроль расходов -&gt; Календарь -&gt; Выбрать период -&gt; Выбор первой и последней даты месяца -&gt; Готово.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4391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Фактический результат: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 П1 выбрал 1 альтернативный кейс, без ошибок выполняя шаги 1-3. На этапе выбора периода не сразу понял, как именно нужно выбирать даты месяца. Тем не менее. Кейс был завершен.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2. П2 не распознал иконку календаря и оказался на 1.1 альтернативном кейсе, где период выбирается с помощью аналогичной иконки календаря. Поскольку других управляющих элементов на экране не оказалось, то пользователь перешел в календарь. Кейс был завершен, но с проблемами выбора периода детализации.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 П3 выбрал 1 альтернативный кейс и без проблем выполнил оценку расходов за март 2019 года.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4. П4 выбрал 2 альтернативный кейс, без проблем его прошел, но у пользователя остались вопросы по поводу сроков отправки </a:t>
                      </a:r>
                      <a:r>
                        <a:rPr lang="en-US" sz="900" dirty="0" err="1">
                          <a:solidFill>
                            <a:schemeClr val="tx2"/>
                          </a:solidFill>
                        </a:rPr>
                        <a:t>pdf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файла.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5. П5 выбрал 1 альтернативный кейс и без проблем выполнил оценку расходов за март 2019 года.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№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Наименование метрики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Вес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П1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П2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П3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П4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П5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Итого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Число непроизвольных ошибок пользователя, кол-во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Средне время выполнения задачи, с.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108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30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49,4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220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3.7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Простота сценариев, балл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0,5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0,5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3.8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Наличие законченных диалогов, балл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2777</Words>
  <Application>Microsoft Office PowerPoint</Application>
  <PresentationFormat>Экран (4:3)</PresentationFormat>
  <Paragraphs>501</Paragraphs>
  <Slides>99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Слайд 1</vt:lpstr>
      <vt:lpstr>Назаренко Дарья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Список литературы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Уровень детализации</vt:lpstr>
      <vt:lpstr>Слайд 86</vt:lpstr>
      <vt:lpstr>Слайд 87</vt:lpstr>
      <vt:lpstr>Используемое ПО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</dc:title>
  <dc:creator>Назаренко Дарья Эдуардовна</dc:creator>
  <cp:lastModifiedBy>dnazarenko</cp:lastModifiedBy>
  <cp:revision>156</cp:revision>
  <dcterms:created xsi:type="dcterms:W3CDTF">2019-09-10T10:30:23Z</dcterms:created>
  <dcterms:modified xsi:type="dcterms:W3CDTF">2019-11-06T11:17:42Z</dcterms:modified>
</cp:coreProperties>
</file>