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9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262626"/>
              </a:solid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7" name="Picture 7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/>
            <p:cNvPicPr/>
            <p:nvPr/>
          </p:nvPicPr>
          <p:blipFill>
            <a:blip r:embed="rId16" cstate="print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/>
            <p:cNvPicPr/>
            <p:nvPr/>
          </p:nvPicPr>
          <p:blipFill>
            <a:blip r:embed="rId16" cstate="print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/>
            <p:cNvPicPr/>
            <p:nvPr/>
          </p:nvPicPr>
          <p:blipFill>
            <a:blip r:embed="rId17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/>
            <p:cNvPicPr/>
            <p:nvPr/>
          </p:nvPicPr>
          <p:blipFill>
            <a:blip r:embed="rId18" cstate="print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9"/>
            <p:cNvPicPr/>
            <p:nvPr/>
          </p:nvPicPr>
          <p:blipFill>
            <a:blip r:embed="rId18" cstate="print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C245584-3564-4698-BF1D-9089134D6FD7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30.09.2020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221060F-411F-456A-B877-17F69C3284A7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/>
            <p:cNvPicPr/>
            <p:nvPr/>
          </p:nvPicPr>
          <p:blipFill>
            <a:blip r:embed="rId16" cstate="print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/>
            <p:cNvPicPr/>
            <p:nvPr/>
          </p:nvPicPr>
          <p:blipFill>
            <a:blip r:embed="rId16" cstate="print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4B61C3D-3906-4BB2-8AE5-FC60976867AD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30.09.2020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4A7E80-6F6C-4A18-8074-328275A6C8D5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99" name="Picture 7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0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01" name="Picture 9"/>
            <p:cNvPicPr/>
            <p:nvPr/>
          </p:nvPicPr>
          <p:blipFill>
            <a:blip r:embed="rId16" cstate="print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"/>
            <p:cNvPicPr/>
            <p:nvPr/>
          </p:nvPicPr>
          <p:blipFill>
            <a:blip r:embed="rId16" cstate="print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3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2F9CF0-46F4-4C29-8CAF-7356DF9EB821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30.09.2020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49545C-6029-4412-9F36-CF09ADCBF787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45" name="Picture 7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47" name="Picture 9"/>
            <p:cNvPicPr/>
            <p:nvPr/>
          </p:nvPicPr>
          <p:blipFill>
            <a:blip r:embed="rId16" cstate="print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8" name="Picture 10"/>
            <p:cNvPicPr/>
            <p:nvPr/>
          </p:nvPicPr>
          <p:blipFill>
            <a:blip r:embed="rId16" cstate="print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9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414AF40-7E24-4BB4-86B5-4344CA249817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30.09.2020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174F69E-4CEB-44D4-8DAB-0AFD1750DB2D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 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91" name="Picture 7"/>
            <p:cNvPicPr/>
            <p:nvPr/>
          </p:nvPicPr>
          <p:blipFill>
            <a:blip r:embed="rId15" cstate="print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93" name="Picture 9"/>
            <p:cNvPicPr/>
            <p:nvPr/>
          </p:nvPicPr>
          <p:blipFill>
            <a:blip r:embed="rId16" cstate="print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0"/>
            <p:cNvPicPr/>
            <p:nvPr/>
          </p:nvPicPr>
          <p:blipFill>
            <a:blip r:embed="rId16" cstate="print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7E7ADF-A773-4DFD-9646-1FFD9A4567A5}" type="datetime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30.09.2020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337B031-752D-4CC1-99A3-7A2DF669C858}" type="slidenum">
              <a:rPr lang="ru-RU" sz="1000" b="0" strike="noStrike" spc="-1">
                <a:solidFill>
                  <a:srgbClr val="000000"/>
                </a:solid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Garamond"/>
              </a:rPr>
              <a:t>Для правки текста заглавия щёлкните мышью</a:t>
            </a: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62626"/>
                </a:solidFill>
                <a:latin typeface="Garamond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262626"/>
                </a:solidFill>
                <a:latin typeface="Garamond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3022920" y="2016000"/>
            <a:ext cx="6337080" cy="302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Требования </a:t>
            </a:r>
            <a:r>
              <a:t/>
            </a:r>
            <a:br/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к системе 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77880" y="68436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Требования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965880" y="1512000"/>
            <a:ext cx="10296000" cy="46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2200" b="0" strike="noStrike" spc="-1">
                <a:latin typeface="Times New Roman"/>
              </a:rPr>
              <a:t>Требование – это условие или возможность, которой должна соответствовать система.</a:t>
            </a:r>
            <a:endParaRPr lang="ru-RU" sz="2200" b="0" strike="noStrike" spc="-1">
              <a:latin typeface="Arial"/>
            </a:endParaRPr>
          </a:p>
          <a:p>
            <a:pPr algn="just"/>
            <a:endParaRPr lang="ru-RU" sz="2200" b="0" strike="noStrike" spc="-1">
              <a:latin typeface="Arial"/>
            </a:endParaRPr>
          </a:p>
          <a:p>
            <a:pPr algn="just"/>
            <a:r>
              <a:rPr lang="ru-RU" sz="2200" b="0" strike="noStrike" spc="-1">
                <a:latin typeface="Times New Roman"/>
              </a:rPr>
              <a:t>Требование – это: </a:t>
            </a:r>
            <a:endParaRPr lang="ru-RU" sz="2200" b="0" strike="noStrike" spc="-1">
              <a:latin typeface="Arial"/>
            </a:endParaRPr>
          </a:p>
          <a:p>
            <a:pPr algn="just"/>
            <a:r>
              <a:rPr lang="ru-RU" sz="2200" b="0" strike="noStrike" spc="-1">
                <a:latin typeface="Times New Roman"/>
              </a:rPr>
              <a:t>1. условия или возможности, необходимые пользователю для решения проблем или достижения целей; </a:t>
            </a:r>
            <a:endParaRPr lang="ru-RU" sz="2200" b="0" strike="noStrike" spc="-1">
              <a:latin typeface="Arial"/>
            </a:endParaRPr>
          </a:p>
          <a:p>
            <a:pPr algn="just"/>
            <a:r>
              <a:rPr lang="ru-RU" sz="2200" b="0" strike="noStrike" spc="-1">
                <a:latin typeface="Times New Roman"/>
              </a:rPr>
              <a:t>2. условия или возможности, которыми должна обладать система или системные компоненты, чтобы выполнить контракт или удовлетворять стандартам, спецификациям или другим формальным документам; </a:t>
            </a:r>
            <a:endParaRPr lang="ru-RU" sz="2200" b="0" strike="noStrike" spc="-1">
              <a:latin typeface="Arial"/>
            </a:endParaRPr>
          </a:p>
          <a:p>
            <a:pPr algn="just"/>
            <a:r>
              <a:rPr lang="ru-RU" sz="2200" b="0" strike="noStrike" spc="-1">
                <a:latin typeface="Times New Roman"/>
              </a:rPr>
              <a:t>3. документированное представление условий или возможностей для пунктов 1 и 2.  (</a:t>
            </a:r>
            <a:r>
              <a:rPr lang="en-US" sz="2200" b="0" strike="noStrike" spc="-1">
                <a:latin typeface="Times New Roman"/>
              </a:rPr>
              <a:t>IEEE Standard Glossary of Software Engineering Terminology</a:t>
            </a:r>
            <a:r>
              <a:rPr lang="ru-RU" sz="2200" b="0" strike="noStrike" spc="-1">
                <a:latin typeface="Times New Roman"/>
              </a:rPr>
              <a:t>)</a:t>
            </a:r>
            <a:r>
              <a:rPr lang="en-US" sz="2200" b="0" strike="noStrike" spc="-1">
                <a:latin typeface="Times New Roman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Рисунок 258"/>
          <p:cNvPicPr/>
          <p:nvPr/>
        </p:nvPicPr>
        <p:blipFill>
          <a:blip r:embed="rId2" cstate="print"/>
          <a:stretch/>
        </p:blipFill>
        <p:spPr>
          <a:xfrm>
            <a:off x="2447640" y="288000"/>
            <a:ext cx="7128360" cy="633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48000" y="50400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Методологии разработки ПО 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936000" y="1459440"/>
            <a:ext cx="8112328" cy="17836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Каскадная (водопадная) модель (W.W. </a:t>
            </a:r>
            <a:r>
              <a:rPr lang="ru-RU" sz="2200" b="0" strike="noStrike" spc="-1" dirty="0" err="1">
                <a:latin typeface="Times New Roman"/>
              </a:rPr>
              <a:t>Royce</a:t>
            </a:r>
            <a:r>
              <a:rPr lang="ru-RU" sz="2200" b="0" strike="noStrike" spc="-1" dirty="0">
                <a:latin typeface="Times New Roman"/>
              </a:rPr>
              <a:t>, 1970 г.)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Инкрементальная модель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latin typeface="Times New Roman"/>
              </a:rPr>
              <a:t>Спиральная модель (Б. Боэм, 1988 г.)</a:t>
            </a:r>
          </a:p>
        </p:txBody>
      </p:sp>
      <p:sp>
        <p:nvSpPr>
          <p:cNvPr id="239" name="TextShape 3"/>
          <p:cNvSpPr txBox="1"/>
          <p:nvPr/>
        </p:nvSpPr>
        <p:spPr>
          <a:xfrm>
            <a:off x="3719736" y="4941168"/>
            <a:ext cx="7768440" cy="11065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err="1">
                <a:latin typeface="Times New Roman"/>
              </a:rPr>
              <a:t>Rational</a:t>
            </a:r>
            <a:r>
              <a:rPr lang="ru-RU" sz="2200" b="0" strike="noStrike" spc="-1" dirty="0">
                <a:latin typeface="Times New Roman"/>
              </a:rPr>
              <a:t> </a:t>
            </a:r>
            <a:r>
              <a:rPr lang="ru-RU" sz="2200" b="0" strike="noStrike" spc="-1" dirty="0" err="1">
                <a:latin typeface="Times New Roman"/>
              </a:rPr>
              <a:t>Unified</a:t>
            </a:r>
            <a:r>
              <a:rPr lang="ru-RU" sz="2200" b="0" strike="noStrike" spc="-1" dirty="0">
                <a:latin typeface="Times New Roman"/>
              </a:rPr>
              <a:t> </a:t>
            </a:r>
            <a:r>
              <a:rPr lang="ru-RU" sz="2200" b="0" strike="noStrike" spc="-1" dirty="0" err="1">
                <a:latin typeface="Times New Roman"/>
              </a:rPr>
              <a:t>Process</a:t>
            </a:r>
            <a:r>
              <a:rPr lang="ru-RU" sz="2200" b="0" strike="noStrike" spc="-1" dirty="0">
                <a:latin typeface="Times New Roman"/>
              </a:rPr>
              <a:t> (RUP) — методология проектирования ПО, использует спиральную модель разработки (итеративность и </a:t>
            </a:r>
            <a:r>
              <a:rPr lang="ru-RU" sz="2200" b="0" strike="noStrike" spc="-1" dirty="0" err="1">
                <a:latin typeface="Times New Roman"/>
              </a:rPr>
              <a:t>этапность</a:t>
            </a:r>
            <a:r>
              <a:rPr lang="ru-RU" sz="2200" b="0" strike="noStrike" spc="-1" dirty="0">
                <a:latin typeface="Times New Roman"/>
              </a:rPr>
              <a:t>).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Объект 3"/>
          <p:cNvPicPr/>
          <p:nvPr/>
        </p:nvPicPr>
        <p:blipFill>
          <a:blip r:embed="rId2" cstate="print"/>
          <a:stretch/>
        </p:blipFill>
        <p:spPr>
          <a:xfrm>
            <a:off x="2057400" y="967680"/>
            <a:ext cx="7418880" cy="502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77880" y="68436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Видение (Vision)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008000" y="1512000"/>
            <a:ext cx="9936000" cy="45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Цели и задачи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Границы проекта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Экономическое обоснование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Основные требования, ограничения и ключевая функциональность продукта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Базовая версия модели прецедентов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000" b="0" strike="noStrike" spc="-1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Times New Roman"/>
              </a:rPr>
              <a:t>Оценка рисков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Рисунок 242"/>
          <p:cNvPicPr/>
          <p:nvPr/>
        </p:nvPicPr>
        <p:blipFill>
          <a:blip r:embed="rId2" cstate="print"/>
          <a:stretch/>
        </p:blipFill>
        <p:spPr>
          <a:xfrm>
            <a:off x="2448000" y="1224000"/>
            <a:ext cx="7167960" cy="4868280"/>
          </a:xfrm>
          <a:prstGeom prst="rect">
            <a:avLst/>
          </a:prstGeom>
          <a:ln>
            <a:noFill/>
          </a:ln>
        </p:spPr>
      </p:pic>
      <p:sp>
        <p:nvSpPr>
          <p:cNvPr id="244" name="TextShape 1"/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Выявление заинтересованных лиц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Рисунок 244"/>
          <p:cNvPicPr/>
          <p:nvPr/>
        </p:nvPicPr>
        <p:blipFill>
          <a:blip r:embed="rId2" cstate="print"/>
          <a:stretch/>
        </p:blipFill>
        <p:spPr>
          <a:xfrm>
            <a:off x="2304000" y="1274400"/>
            <a:ext cx="6552000" cy="493632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Целеполагание (позиционирование)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Рисунок 246"/>
          <p:cNvPicPr/>
          <p:nvPr/>
        </p:nvPicPr>
        <p:blipFill>
          <a:blip r:embed="rId2" cstate="print"/>
          <a:stretch/>
        </p:blipFill>
        <p:spPr>
          <a:xfrm>
            <a:off x="864720" y="1800000"/>
            <a:ext cx="3959280" cy="1132920"/>
          </a:xfrm>
          <a:prstGeom prst="rect">
            <a:avLst/>
          </a:prstGeom>
          <a:ln>
            <a:noFill/>
          </a:ln>
        </p:spPr>
      </p:pic>
      <p:pic>
        <p:nvPicPr>
          <p:cNvPr id="248" name="Рисунок 247"/>
          <p:cNvPicPr/>
          <p:nvPr/>
        </p:nvPicPr>
        <p:blipFill>
          <a:blip r:embed="rId3" cstate="print"/>
          <a:stretch/>
        </p:blipFill>
        <p:spPr>
          <a:xfrm>
            <a:off x="1041840" y="4032000"/>
            <a:ext cx="5798160" cy="962280"/>
          </a:xfrm>
          <a:prstGeom prst="rect">
            <a:avLst/>
          </a:prstGeom>
          <a:ln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Целеполагание (позиционирование)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Рисунок 249"/>
          <p:cNvPicPr/>
          <p:nvPr/>
        </p:nvPicPr>
        <p:blipFill>
          <a:blip r:embed="rId2" cstate="print"/>
          <a:stretch/>
        </p:blipFill>
        <p:spPr>
          <a:xfrm>
            <a:off x="864720" y="1800000"/>
            <a:ext cx="3959280" cy="1132920"/>
          </a:xfrm>
          <a:prstGeom prst="rect">
            <a:avLst/>
          </a:prstGeom>
          <a:ln>
            <a:noFill/>
          </a:ln>
        </p:spPr>
      </p:pic>
      <p:pic>
        <p:nvPicPr>
          <p:cNvPr id="251" name="Рисунок 250"/>
          <p:cNvPicPr/>
          <p:nvPr/>
        </p:nvPicPr>
        <p:blipFill>
          <a:blip r:embed="rId3" cstate="print"/>
          <a:stretch/>
        </p:blipFill>
        <p:spPr>
          <a:xfrm>
            <a:off x="1041840" y="4032000"/>
            <a:ext cx="5798160" cy="96228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4" cstate="print"/>
          <a:stretch/>
        </p:blipFill>
        <p:spPr>
          <a:xfrm rot="21590400">
            <a:off x="7650000" y="1602000"/>
            <a:ext cx="3504960" cy="3504960"/>
          </a:xfrm>
          <a:prstGeom prst="rect">
            <a:avLst/>
          </a:prstGeom>
          <a:ln>
            <a:noFill/>
          </a:ln>
        </p:spPr>
      </p:pic>
      <p:sp>
        <p:nvSpPr>
          <p:cNvPr id="253" name="TextShape 1"/>
          <p:cNvSpPr txBox="1"/>
          <p:nvPr/>
        </p:nvSpPr>
        <p:spPr>
          <a:xfrm>
            <a:off x="720000" y="50544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Целеполагание (позиционирование)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254" name="Рисунок 253"/>
          <p:cNvPicPr/>
          <p:nvPr/>
        </p:nvPicPr>
        <p:blipFill>
          <a:blip r:embed="rId5" cstate="print"/>
          <a:stretch/>
        </p:blipFill>
        <p:spPr>
          <a:xfrm>
            <a:off x="10390320" y="4392000"/>
            <a:ext cx="697680" cy="69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Рисунок 254"/>
          <p:cNvPicPr/>
          <p:nvPr/>
        </p:nvPicPr>
        <p:blipFill>
          <a:blip r:embed="rId2" cstate="print"/>
          <a:stretch/>
        </p:blipFill>
        <p:spPr>
          <a:xfrm>
            <a:off x="2295360" y="1152000"/>
            <a:ext cx="7352640" cy="5426280"/>
          </a:xfrm>
          <a:prstGeom prst="rect">
            <a:avLst/>
          </a:prstGeom>
          <a:ln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648000" y="504000"/>
            <a:ext cx="10584000" cy="15825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Garamond"/>
              </a:rPr>
              <a:t>Определение границ системы </a:t>
            </a:r>
            <a:r>
              <a:t/>
            </a:r>
            <a:br/>
            <a:endParaRPr lang="en-US" sz="5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604</TotalTime>
  <Words>174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Angel</dc:creator>
  <dc:description/>
  <cp:lastModifiedBy>ayacik</cp:lastModifiedBy>
  <cp:revision>53</cp:revision>
  <dcterms:created xsi:type="dcterms:W3CDTF">2019-09-20T08:14:13Z</dcterms:created>
  <dcterms:modified xsi:type="dcterms:W3CDTF">2020-09-30T15:20:44Z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