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81" r:id="rId8"/>
    <p:sldId id="262" r:id="rId9"/>
    <p:sldId id="280" r:id="rId10"/>
    <p:sldId id="282" r:id="rId11"/>
    <p:sldId id="283" r:id="rId12"/>
    <p:sldId id="265" r:id="rId13"/>
    <p:sldId id="267" r:id="rId14"/>
    <p:sldId id="268" r:id="rId15"/>
    <p:sldId id="266" r:id="rId16"/>
    <p:sldId id="269" r:id="rId17"/>
    <p:sldId id="27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1944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627196"/>
            <a:ext cx="6815669" cy="1515533"/>
          </a:xfrm>
        </p:spPr>
        <p:txBody>
          <a:bodyPr/>
          <a:lstStyle/>
          <a:p>
            <a:r>
              <a:rPr lang="ru-RU" dirty="0" smtClean="0"/>
              <a:t>Пользователи. Пользовательские требования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122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gabar.ru/wp-content/uploads/2019/09/orig.jpg"/>
          <p:cNvPicPr>
            <a:picLocks noChangeAspect="1" noChangeArrowheads="1"/>
          </p:cNvPicPr>
          <p:nvPr/>
        </p:nvPicPr>
        <p:blipFill>
          <a:blip r:embed="rId2"/>
          <a:srcRect t="37622" b="34919"/>
          <a:stretch>
            <a:fillRect/>
          </a:stretch>
        </p:blipFill>
        <p:spPr bwMode="auto">
          <a:xfrm>
            <a:off x="847958" y="834365"/>
            <a:ext cx="5459998" cy="1499286"/>
          </a:xfrm>
          <a:prstGeom prst="rect">
            <a:avLst/>
          </a:prstGeom>
          <a:noFill/>
        </p:spPr>
      </p:pic>
      <p:pic>
        <p:nvPicPr>
          <p:cNvPr id="1028" name="Picture 4" descr="https://soft-ok.net/uploads/posts/2015-06/1433581658_skyscanner-3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289" y="700947"/>
            <a:ext cx="2149344" cy="2149345"/>
          </a:xfrm>
          <a:prstGeom prst="rect">
            <a:avLst/>
          </a:prstGeom>
          <a:noFill/>
        </p:spPr>
      </p:pic>
      <p:pic>
        <p:nvPicPr>
          <p:cNvPr id="1030" name="Picture 6" descr="https://www.accountdl.com/wp-content/uploads/2018/06/expedia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" y="3848991"/>
            <a:ext cx="3101975" cy="2313684"/>
          </a:xfrm>
          <a:prstGeom prst="rect">
            <a:avLst/>
          </a:prstGeom>
          <a:noFill/>
        </p:spPr>
      </p:pic>
      <p:pic>
        <p:nvPicPr>
          <p:cNvPr id="1032" name="Picture 8" descr="https://aeronautica.online/wp-content/uploads/2019/08/Smartavia-logo-1920x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75" y="3936603"/>
            <a:ext cx="7245350" cy="2264172"/>
          </a:xfrm>
          <a:prstGeom prst="rect">
            <a:avLst/>
          </a:prstGeom>
          <a:noFill/>
        </p:spPr>
      </p:pic>
      <p:pic>
        <p:nvPicPr>
          <p:cNvPr id="1034" name="Picture 10" descr="https://www.tripbeam.com/wp-content/uploads/2018/07/Lufthansa-Air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4825" y="1876425"/>
            <a:ext cx="3016250" cy="243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00" y="622300"/>
            <a:ext cx="10617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действующего лица: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авиаперелёты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выполняет редко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поездки - увидеться с родственниками, друзьями. Гостиница не требуется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перелёт выполняется в компании клиент +1 взрослый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желание купить авиабилет только в одну сторону и без пересадок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цена билетов не имеет значения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предпочтительно, чтобы время вылета было утром или днем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авиаперелета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могут варьироваться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плюс\минус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двое суток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опытный пользователь ПК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рассчитывает, что поиск и покупка билетов займет по времени не более 30 минут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является участником бонусных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предпочтительна оплата авиабилетов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банковской картой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риск возникновения потребности возврата авиабилетов минимален</a:t>
            </a:r>
          </a:p>
          <a:p>
            <a:pPr lvl="4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Сценарий: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открывает сайт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выбирает точку «Откуда» и точку «Куда»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выбирает дату вылета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указывает количество пассажиров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просматривает варианты поиска с учетом предпочтений (прямой рейса, время вылета)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посматривает варианты поиска с учетом предпочтений на даты, ближайшие к выбранной дате вылета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выбирает рейс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заполняет данные по пассажирам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Пользователь проверяет данные заказа</a:t>
            </a:r>
          </a:p>
          <a:p>
            <a:pPr marL="2171700" lvl="4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Конец сценария (выбор способа оплаты и работу платежного сервиса не рассматриваем)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" y="757968"/>
            <a:ext cx="7487695" cy="1933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" y="2811342"/>
            <a:ext cx="10058400" cy="315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5082" y="841664"/>
            <a:ext cx="358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Ввод исходных данных поиска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43399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39" y="764725"/>
            <a:ext cx="8678486" cy="4372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2" y="3958212"/>
            <a:ext cx="3838051" cy="219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75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4" y="2263345"/>
            <a:ext cx="10058400" cy="1979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08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2" y="720961"/>
            <a:ext cx="6391589" cy="2925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261291"/>
            <a:ext cx="7109236" cy="3897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82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319" y="613063"/>
            <a:ext cx="3875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Просмотр и сравнение вариантов, использование дополнительных опций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63" y="992837"/>
            <a:ext cx="7335274" cy="5163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30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8" y="743714"/>
            <a:ext cx="5822411" cy="5280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591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8" y="674634"/>
            <a:ext cx="4994300" cy="2838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1686005"/>
            <a:ext cx="7850500" cy="4510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5988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79" y="750258"/>
            <a:ext cx="8291284" cy="531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00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67654"/>
            <a:ext cx="7419109" cy="5027866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2057398" y="820882"/>
            <a:ext cx="3522519" cy="15586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66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1304628"/>
            <a:ext cx="9497750" cy="4248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06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0" y="818785"/>
            <a:ext cx="9602540" cy="5220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254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8" y="623454"/>
            <a:ext cx="3096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Выбрать рейс и заполнить контактную форму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97" y="1483883"/>
            <a:ext cx="8074628" cy="4511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3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1" y="651325"/>
            <a:ext cx="5803359" cy="5531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82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55" y="2082769"/>
            <a:ext cx="8621328" cy="2505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677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11" y="675210"/>
            <a:ext cx="4904743" cy="5455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935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0" y="651439"/>
            <a:ext cx="5601621" cy="5571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756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872837"/>
            <a:ext cx="257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Vision</a:t>
            </a:r>
          </a:p>
          <a:p>
            <a:r>
              <a:rPr lang="en-US" sz="4400" dirty="0" smtClean="0"/>
              <a:t>(</a:t>
            </a:r>
            <a:r>
              <a:rPr lang="ru-RU" sz="4400" dirty="0" smtClean="0"/>
              <a:t>Видение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73681" y="914401"/>
            <a:ext cx="3640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Search</a:t>
            </a:r>
            <a:endParaRPr lang="ru-RU" sz="4000" b="1" u="sng" dirty="0" smtClean="0"/>
          </a:p>
          <a:p>
            <a:r>
              <a:rPr lang="ru-RU" sz="4000" dirty="0" smtClean="0"/>
              <a:t>(Поиск </a:t>
            </a:r>
            <a:r>
              <a:rPr lang="ru-RU" sz="4000" dirty="0"/>
              <a:t>действующих лиц и вариантов </a:t>
            </a:r>
            <a:r>
              <a:rPr lang="ru-RU" sz="4000" dirty="0" smtClean="0"/>
              <a:t>использования (ВИ))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1272" y="2563092"/>
            <a:ext cx="3030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Glossary</a:t>
            </a:r>
          </a:p>
          <a:p>
            <a:r>
              <a:rPr lang="en-US" sz="4400" dirty="0" smtClean="0"/>
              <a:t>(</a:t>
            </a:r>
            <a:r>
              <a:rPr lang="ru-RU" sz="4400" dirty="0" smtClean="0"/>
              <a:t>Глоссарий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17871" y="914401"/>
            <a:ext cx="3640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Use Cases</a:t>
            </a:r>
            <a:endParaRPr lang="ru-RU" sz="4000" b="1" u="sng" dirty="0" smtClean="0"/>
          </a:p>
          <a:p>
            <a:r>
              <a:rPr lang="ru-RU" sz="4000" dirty="0" smtClean="0"/>
              <a:t>(Краткое описание ВИ)</a:t>
            </a:r>
          </a:p>
          <a:p>
            <a:r>
              <a:rPr lang="en-US" sz="4000" b="1" u="sng" dirty="0" smtClean="0"/>
              <a:t>Essential</a:t>
            </a:r>
          </a:p>
          <a:p>
            <a:r>
              <a:rPr lang="en-US" sz="4000" dirty="0" smtClean="0"/>
              <a:t>(</a:t>
            </a:r>
            <a:r>
              <a:rPr lang="ru-RU" sz="4000" dirty="0" smtClean="0"/>
              <a:t>Полное описание ключевых ВИ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573481" y="1190867"/>
            <a:ext cx="1600200" cy="3054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915890" y="1159694"/>
            <a:ext cx="1600200" cy="3054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18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ru-RU" sz="3600" dirty="0" smtClean="0"/>
              <a:t>Первая версия </a:t>
            </a:r>
            <a:r>
              <a:rPr lang="en-US" sz="3600" dirty="0" smtClean="0"/>
              <a:t>Use Case Diagram </a:t>
            </a:r>
            <a:r>
              <a:rPr lang="ru-RU" sz="3600" dirty="0" smtClean="0"/>
              <a:t>на основании </a:t>
            </a:r>
            <a:r>
              <a:rPr lang="en-US" sz="3600" dirty="0" smtClean="0"/>
              <a:t>Vision</a:t>
            </a:r>
            <a:endParaRPr lang="ru-RU" sz="1400" dirty="0"/>
          </a:p>
        </p:txBody>
      </p:sp>
      <p:pic>
        <p:nvPicPr>
          <p:cNvPr id="4" name="Рисунок 3" descr="Варианты использо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87" y="1511844"/>
            <a:ext cx="5751588" cy="4526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68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) </a:t>
            </a:r>
            <a:r>
              <a:rPr lang="ru-RU" sz="3600" dirty="0" smtClean="0"/>
              <a:t>Описание действующих лиц: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94073" y="1519168"/>
            <a:ext cx="109039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Классификация пользователей по выбранным критериям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Характеристика классов и отдельных лиц в каждом классе по ряду признаков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Формулировка</a:t>
            </a:r>
            <a:r>
              <a:rPr lang="en-US" sz="3600" dirty="0" smtClean="0"/>
              <a:t> </a:t>
            </a:r>
            <a:r>
              <a:rPr lang="ru-RU" sz="3600" dirty="0" smtClean="0"/>
              <a:t>пользовательских историй </a:t>
            </a:r>
            <a:r>
              <a:rPr lang="en-US" sz="3600" dirty="0" smtClean="0"/>
              <a:t>User Stories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Сбор и проведение анализа </a:t>
            </a:r>
            <a:r>
              <a:rPr lang="en-US" sz="3600" dirty="0" smtClean="0"/>
              <a:t>User </a:t>
            </a:r>
            <a:r>
              <a:rPr lang="en-US" sz="3600" dirty="0"/>
              <a:t>Stories</a:t>
            </a:r>
            <a:endParaRPr lang="ru-RU" sz="3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693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211" y="3660647"/>
            <a:ext cx="4890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Как, </a:t>
            </a:r>
            <a:endParaRPr lang="ru-RU" sz="2400" b="1" i="1" dirty="0" smtClean="0"/>
          </a:p>
          <a:p>
            <a:r>
              <a:rPr lang="ru-RU" sz="2400" b="1" i="1" dirty="0" smtClean="0"/>
              <a:t>&lt;роль/персонаж пользователя&gt;, </a:t>
            </a:r>
          </a:p>
          <a:p>
            <a:r>
              <a:rPr lang="ru-RU" sz="2400" b="1" i="1" dirty="0" smtClean="0"/>
              <a:t>я </a:t>
            </a:r>
            <a:r>
              <a:rPr lang="ru-RU" sz="2400" b="1" i="1" dirty="0"/>
              <a:t>&lt;что-то хочу получить&gt;, </a:t>
            </a:r>
            <a:endParaRPr lang="ru-RU" sz="2400" b="1" i="1" dirty="0" smtClean="0"/>
          </a:p>
          <a:p>
            <a:r>
              <a:rPr lang="ru-RU" sz="2400" b="1" i="1" dirty="0" smtClean="0"/>
              <a:t>&lt;</a:t>
            </a:r>
            <a:r>
              <a:rPr lang="ru-RU" sz="2400" b="1" i="1" dirty="0"/>
              <a:t>с такой-то целью&gt; .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7373" y="5351318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r>
              <a:rPr lang="en-US" sz="3600" dirty="0" smtClean="0"/>
              <a:t>) </a:t>
            </a:r>
            <a:r>
              <a:rPr lang="ru-RU" sz="3600" dirty="0" smtClean="0"/>
              <a:t>Корректировка</a:t>
            </a:r>
            <a:r>
              <a:rPr lang="en-US" sz="3600" dirty="0"/>
              <a:t> Use Case </a:t>
            </a:r>
            <a:r>
              <a:rPr lang="en-US" sz="3600" dirty="0" smtClean="0"/>
              <a:t>Diagram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27371" y="3020612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Пользовательская история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34747" y="3908966"/>
            <a:ext cx="2317171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Пользователь</a:t>
            </a:r>
          </a:p>
          <a:p>
            <a:pPr algn="ctr"/>
            <a:r>
              <a:rPr lang="ru-RU" sz="2400" dirty="0" smtClean="0"/>
              <a:t>Действие</a:t>
            </a:r>
          </a:p>
          <a:p>
            <a:pPr algn="ctr"/>
            <a:r>
              <a:rPr lang="ru-RU" sz="2400" dirty="0" smtClean="0"/>
              <a:t>Ценность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371" y="606779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Категории пользователей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1103" y="1156466"/>
            <a:ext cx="10096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целевые \ второстепенные с точки зрения бизнес требований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по </a:t>
            </a:r>
            <a:r>
              <a:rPr lang="ru-RU" dirty="0">
                <a:ea typeface="Times New Roman" panose="02020603050405020304" pitchFamily="18" charset="0"/>
              </a:rPr>
              <a:t>частоте использования продукта;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опыту в предметной области и опыту работы с компьютерными системами;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требуемой им функциональности;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задачам, которые им приходится выполнять;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правам доступа к системе (например, обычный пользователь, гость или администратор).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6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ы пользовател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02" y="1174381"/>
            <a:ext cx="6044196" cy="5102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728" y="589100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 классификации пользователей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778" y="1793512"/>
            <a:ext cx="4495800" cy="363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Название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Дата создания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Дата последнего обновления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Действующие лица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Частота использования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Краткое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описание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595925"/>
            <a:ext cx="6096000" cy="4031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Предварительные условия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Выходные условия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Нормальный поток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Альтернативные направления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Исключения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Бизнес-правила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требования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Допущения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Точки расширения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Замечания и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r>
              <a:rPr lang="en-US" sz="3600" dirty="0" smtClean="0"/>
              <a:t>) </a:t>
            </a:r>
            <a:r>
              <a:rPr lang="ru-RU" sz="3600" dirty="0" smtClean="0"/>
              <a:t>Формирование описания ВИ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2803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Activity</a:t>
            </a:r>
            <a:r>
              <a:rPr lang="en-US" sz="3600" dirty="0" smtClean="0"/>
              <a:t> Diagram </a:t>
            </a:r>
            <a:r>
              <a:rPr lang="ru-RU" sz="3600" dirty="0" smtClean="0"/>
              <a:t>для описания ВИ</a:t>
            </a:r>
            <a:endParaRPr lang="ru-RU" sz="1400" dirty="0"/>
          </a:p>
        </p:txBody>
      </p:sp>
      <p:pic>
        <p:nvPicPr>
          <p:cNvPr id="3" name="Рисунок 2" descr="Подбор услуг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49" y="1209349"/>
            <a:ext cx="4678354" cy="49772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</TotalTime>
  <Words>398</Words>
  <Application>Microsoft Office PowerPoint</Application>
  <PresentationFormat>Произвольный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Натуральные материалы</vt:lpstr>
      <vt:lpstr>Пользователи. Пользовательские требования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ayacik</cp:lastModifiedBy>
  <cp:revision>27</cp:revision>
  <dcterms:created xsi:type="dcterms:W3CDTF">2019-09-20T08:14:13Z</dcterms:created>
  <dcterms:modified xsi:type="dcterms:W3CDTF">2020-10-06T06:08:47Z</dcterms:modified>
</cp:coreProperties>
</file>