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62" r:id="rId8"/>
    <p:sldId id="265" r:id="rId9"/>
    <p:sldId id="267" r:id="rId10"/>
    <p:sldId id="268" r:id="rId11"/>
    <p:sldId id="266" r:id="rId12"/>
    <p:sldId id="269" r:id="rId13"/>
    <p:sldId id="27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3627196"/>
            <a:ext cx="6815669" cy="1515533"/>
          </a:xfrm>
        </p:spPr>
        <p:txBody>
          <a:bodyPr/>
          <a:lstStyle/>
          <a:p>
            <a:r>
              <a:rPr lang="ru-RU" dirty="0" smtClean="0"/>
              <a:t>Пользователи. Пользовательские требования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122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244" y="2263345"/>
            <a:ext cx="10058400" cy="19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08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02" y="720961"/>
            <a:ext cx="6391589" cy="2925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00" y="2261291"/>
            <a:ext cx="7109236" cy="38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82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319" y="613063"/>
            <a:ext cx="3875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Просмотр и сравнение вариантов, использование дополнительных опций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863" y="992837"/>
            <a:ext cx="7335274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30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198" y="743714"/>
            <a:ext cx="5822411" cy="52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1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18" y="674634"/>
            <a:ext cx="4994300" cy="2838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164" y="1686005"/>
            <a:ext cx="7850500" cy="45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98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979" y="750258"/>
            <a:ext cx="8291284" cy="53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0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125" y="1304628"/>
            <a:ext cx="9497750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6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730" y="818785"/>
            <a:ext cx="9602540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54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38" y="623454"/>
            <a:ext cx="3096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Выбрать рейс и заполнить контактную форму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8297" y="1483883"/>
            <a:ext cx="8074628" cy="4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3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741" y="651325"/>
            <a:ext cx="5803359" cy="55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82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399" y="967654"/>
            <a:ext cx="7419109" cy="5027866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2057398" y="820882"/>
            <a:ext cx="3522519" cy="15586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66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555" y="2082769"/>
            <a:ext cx="8621328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67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11" y="675210"/>
            <a:ext cx="4904743" cy="54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35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870" y="651439"/>
            <a:ext cx="5601621" cy="55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56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872837"/>
            <a:ext cx="2576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Vision</a:t>
            </a:r>
          </a:p>
          <a:p>
            <a:r>
              <a:rPr lang="en-US" sz="4400" dirty="0" smtClean="0"/>
              <a:t>(</a:t>
            </a:r>
            <a:r>
              <a:rPr lang="ru-RU" sz="4400" dirty="0" smtClean="0"/>
              <a:t>Видение</a:t>
            </a:r>
            <a:r>
              <a:rPr lang="en-US" sz="4400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73681" y="914401"/>
            <a:ext cx="3640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Search</a:t>
            </a:r>
            <a:endParaRPr lang="ru-RU" sz="4000" b="1" u="sng" dirty="0" smtClean="0"/>
          </a:p>
          <a:p>
            <a:r>
              <a:rPr lang="ru-RU" sz="4000" dirty="0" smtClean="0"/>
              <a:t>(Поиск </a:t>
            </a:r>
            <a:r>
              <a:rPr lang="ru-RU" sz="4000" dirty="0"/>
              <a:t>действующих лиц и вариантов </a:t>
            </a:r>
            <a:r>
              <a:rPr lang="ru-RU" sz="4000" dirty="0" smtClean="0"/>
              <a:t>использования (ВИ))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1272" y="2563092"/>
            <a:ext cx="3030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Glossary</a:t>
            </a:r>
          </a:p>
          <a:p>
            <a:r>
              <a:rPr lang="en-US" sz="4400" dirty="0" smtClean="0"/>
              <a:t>(</a:t>
            </a:r>
            <a:r>
              <a:rPr lang="ru-RU" sz="4400" dirty="0" smtClean="0"/>
              <a:t>Глоссарий</a:t>
            </a:r>
            <a:r>
              <a:rPr lang="en-US" sz="4400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17871" y="914401"/>
            <a:ext cx="3640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Use Cases</a:t>
            </a:r>
            <a:endParaRPr lang="ru-RU" sz="4000" b="1" u="sng" dirty="0" smtClean="0"/>
          </a:p>
          <a:p>
            <a:r>
              <a:rPr lang="ru-RU" sz="4000" dirty="0" smtClean="0"/>
              <a:t>(Краткое описание ВИ)</a:t>
            </a:r>
          </a:p>
          <a:p>
            <a:r>
              <a:rPr lang="en-US" sz="4000" b="1" u="sng" dirty="0" smtClean="0"/>
              <a:t>Essential</a:t>
            </a:r>
          </a:p>
          <a:p>
            <a:r>
              <a:rPr lang="en-US" sz="4000" dirty="0" smtClean="0"/>
              <a:t>(</a:t>
            </a:r>
            <a:r>
              <a:rPr lang="ru-RU" sz="4000" dirty="0" smtClean="0"/>
              <a:t>Полное описание ключевых ВИ</a:t>
            </a:r>
            <a:r>
              <a:rPr lang="en-US" sz="4000" dirty="0" smtClean="0"/>
              <a:t>)</a:t>
            </a:r>
            <a:endParaRPr lang="ru-RU" sz="4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573481" y="1190867"/>
            <a:ext cx="1600200" cy="3054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915890" y="1159694"/>
            <a:ext cx="1600200" cy="3054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18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728" y="696191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ru-RU" sz="3600" dirty="0" smtClean="0"/>
              <a:t>Первая версия </a:t>
            </a:r>
            <a:r>
              <a:rPr lang="en-US" sz="3600" dirty="0" smtClean="0"/>
              <a:t>Use Case Diagram </a:t>
            </a:r>
            <a:r>
              <a:rPr lang="ru-RU" sz="3600" dirty="0" smtClean="0"/>
              <a:t>на основании </a:t>
            </a:r>
            <a:r>
              <a:rPr lang="en-US" sz="3600" dirty="0" smtClean="0"/>
              <a:t>Vision</a:t>
            </a:r>
            <a:endParaRPr lang="ru-RU" sz="1400" dirty="0"/>
          </a:p>
        </p:txBody>
      </p:sp>
      <p:pic>
        <p:nvPicPr>
          <p:cNvPr id="4" name="Рисунок 3" descr="Варианты использо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687" y="1511844"/>
            <a:ext cx="5751588" cy="45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68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28" y="696191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) </a:t>
            </a:r>
            <a:r>
              <a:rPr lang="ru-RU" sz="3600" dirty="0" smtClean="0"/>
              <a:t>Описание действующих лиц: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94073" y="1519168"/>
            <a:ext cx="109039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Классификация пользователей </a:t>
            </a:r>
            <a:r>
              <a:rPr lang="ru-RU" sz="3600" dirty="0" smtClean="0"/>
              <a:t>по выбранным критериям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Характеристика </a:t>
            </a:r>
            <a:r>
              <a:rPr lang="ru-RU" sz="3600" dirty="0" smtClean="0"/>
              <a:t>классов и </a:t>
            </a:r>
            <a:r>
              <a:rPr lang="ru-RU" sz="3600" dirty="0" smtClean="0"/>
              <a:t>отдельных лиц в </a:t>
            </a:r>
            <a:r>
              <a:rPr lang="ru-RU" sz="3600" dirty="0" smtClean="0"/>
              <a:t>каждом классе по </a:t>
            </a:r>
            <a:r>
              <a:rPr lang="ru-RU" sz="3600" dirty="0" smtClean="0"/>
              <a:t>ряду признаков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Формулировка</a:t>
            </a:r>
            <a:r>
              <a:rPr lang="en-US" sz="3600" dirty="0" smtClean="0"/>
              <a:t> </a:t>
            </a:r>
            <a:r>
              <a:rPr lang="ru-RU" sz="3600" dirty="0" smtClean="0"/>
              <a:t>пользовательских историй </a:t>
            </a:r>
            <a:r>
              <a:rPr lang="en-US" sz="3600" dirty="0" smtClean="0"/>
              <a:t>User Stories</a:t>
            </a:r>
            <a:endParaRPr lang="ru-R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Сбор и проведение анализа </a:t>
            </a:r>
            <a:r>
              <a:rPr lang="en-US" sz="3600" dirty="0" smtClean="0"/>
              <a:t>User </a:t>
            </a:r>
            <a:r>
              <a:rPr lang="en-US" sz="3600" dirty="0"/>
              <a:t>Stories</a:t>
            </a:r>
            <a:endParaRPr lang="ru-RU" sz="3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693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211" y="3660647"/>
            <a:ext cx="4890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Как, </a:t>
            </a:r>
            <a:endParaRPr lang="ru-RU" sz="2400" b="1" i="1" dirty="0" smtClean="0"/>
          </a:p>
          <a:p>
            <a:r>
              <a:rPr lang="ru-RU" sz="2400" b="1" i="1" dirty="0" smtClean="0"/>
              <a:t>&lt;роль/персонаж пользователя&gt;, </a:t>
            </a:r>
          </a:p>
          <a:p>
            <a:r>
              <a:rPr lang="ru-RU" sz="2400" b="1" i="1" dirty="0" smtClean="0"/>
              <a:t>я </a:t>
            </a:r>
            <a:r>
              <a:rPr lang="ru-RU" sz="2400" b="1" i="1" dirty="0"/>
              <a:t>&lt;что-то хочу получить&gt;, </a:t>
            </a:r>
            <a:endParaRPr lang="ru-RU" sz="2400" b="1" i="1" dirty="0" smtClean="0"/>
          </a:p>
          <a:p>
            <a:r>
              <a:rPr lang="ru-RU" sz="2400" b="1" i="1" dirty="0" smtClean="0"/>
              <a:t>&lt;</a:t>
            </a:r>
            <a:r>
              <a:rPr lang="ru-RU" sz="2400" b="1" i="1" dirty="0"/>
              <a:t>с такой-то целью&gt; .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27373" y="5351318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r>
              <a:rPr lang="en-US" sz="3600" dirty="0" smtClean="0"/>
              <a:t>) </a:t>
            </a:r>
            <a:r>
              <a:rPr lang="ru-RU" sz="3600" dirty="0" smtClean="0"/>
              <a:t>Корректировка</a:t>
            </a:r>
            <a:r>
              <a:rPr lang="en-US" sz="3600" dirty="0"/>
              <a:t> Use Case </a:t>
            </a:r>
            <a:r>
              <a:rPr lang="en-US" sz="3600" dirty="0" smtClean="0"/>
              <a:t>Diagram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27371" y="3020612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Пользовательская история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34747" y="3908966"/>
            <a:ext cx="2317171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Пользователь</a:t>
            </a:r>
          </a:p>
          <a:p>
            <a:pPr algn="ctr"/>
            <a:r>
              <a:rPr lang="ru-RU" sz="2400" dirty="0" smtClean="0"/>
              <a:t>Действие</a:t>
            </a:r>
          </a:p>
          <a:p>
            <a:pPr algn="ctr"/>
            <a:r>
              <a:rPr lang="ru-RU" sz="2400" dirty="0" smtClean="0"/>
              <a:t>Ценность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371" y="606779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Категории пользователей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1103" y="1156466"/>
            <a:ext cx="10096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целевые \ второстепенные с точки зрения бизнес требований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по </a:t>
            </a:r>
            <a:r>
              <a:rPr lang="ru-RU" dirty="0">
                <a:ea typeface="Times New Roman" panose="02020603050405020304" pitchFamily="18" charset="0"/>
              </a:rPr>
              <a:t>частоте использования продукта;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опыту в предметной области и опыту работы с компьютерными системами;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требуемой им функциональности;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задачам, которые им приходится выполнять;</a:t>
            </a:r>
          </a:p>
          <a:p>
            <a:pPr marL="342900" marR="18034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правам доступа к системе (например, обычный пользователь, гость или администратор).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60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778" y="1793512"/>
            <a:ext cx="4495800" cy="363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Идентификатор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Название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Дата создания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Дата последнего обновления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Действующие лица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Частота использования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Краткое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описание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595925"/>
            <a:ext cx="6096000" cy="40316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Предварительные условия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Выходные условия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Нормальный поток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Альтернативные направления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Исключения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Бизнес-правила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Специальные требования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Допущения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Точки расширения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Замечания и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728" y="696191"/>
            <a:ext cx="1090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r>
              <a:rPr lang="en-US" sz="3600" dirty="0" smtClean="0"/>
              <a:t>) </a:t>
            </a:r>
            <a:r>
              <a:rPr lang="ru-RU" sz="3600" dirty="0" smtClean="0"/>
              <a:t>Формирование описания ВИ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42803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52" y="757968"/>
            <a:ext cx="7487695" cy="1933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52" y="2811342"/>
            <a:ext cx="10058400" cy="3157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5082" y="841664"/>
            <a:ext cx="358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Ввод исходных данных поиска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3399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639" y="764725"/>
            <a:ext cx="8678486" cy="4372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522" y="3958212"/>
            <a:ext cx="3838051" cy="21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75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359</TotalTime>
  <Words>220</Words>
  <Application>Microsoft Office PowerPoint</Application>
  <PresentationFormat>Произвольный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Пользователи. Пользовательские требования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ayacik</cp:lastModifiedBy>
  <cp:revision>23</cp:revision>
  <dcterms:created xsi:type="dcterms:W3CDTF">2019-09-20T08:14:13Z</dcterms:created>
  <dcterms:modified xsi:type="dcterms:W3CDTF">2019-09-26T12:10:09Z</dcterms:modified>
</cp:coreProperties>
</file>