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86" r:id="rId5"/>
    <p:sldId id="261" r:id="rId6"/>
    <p:sldId id="281" r:id="rId7"/>
    <p:sldId id="280" r:id="rId8"/>
    <p:sldId id="282" r:id="rId9"/>
    <p:sldId id="283" r:id="rId10"/>
    <p:sldId id="284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25092D9-3143-47B3-A837-4C2CDCDE2D47}">
          <p14:sldIdLst>
            <p14:sldId id="256"/>
            <p14:sldId id="257"/>
            <p14:sldId id="285"/>
            <p14:sldId id="286"/>
            <p14:sldId id="261"/>
            <p14:sldId id="281"/>
            <p14:sldId id="282"/>
            <p14:sldId id="283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3734" y="2109355"/>
            <a:ext cx="6337301" cy="3022984"/>
          </a:xfrm>
        </p:spPr>
        <p:txBody>
          <a:bodyPr/>
          <a:lstStyle/>
          <a:p>
            <a:r>
              <a:rPr lang="ru-RU" dirty="0" smtClean="0"/>
              <a:t>Описание предметной области.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2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0328"/>
          <a:stretch/>
        </p:blipFill>
        <p:spPr>
          <a:xfrm>
            <a:off x="768928" y="644236"/>
            <a:ext cx="5444836" cy="5551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268" b="27289"/>
          <a:stretch/>
        </p:blipFill>
        <p:spPr>
          <a:xfrm>
            <a:off x="6213764" y="1446467"/>
            <a:ext cx="5330537" cy="39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2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2" y="186724"/>
            <a:ext cx="11310139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399" y="967654"/>
            <a:ext cx="7419109" cy="5027866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999733" y="829119"/>
            <a:ext cx="3574475" cy="202622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1209" y="1934544"/>
            <a:ext cx="417714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/>
              <a:t>Описание</a:t>
            </a:r>
          </a:p>
          <a:p>
            <a:pPr algn="ctr"/>
            <a:r>
              <a:rPr lang="ru-RU" sz="4400" b="1" u="sng" dirty="0" smtClean="0"/>
              <a:t>предметной</a:t>
            </a:r>
          </a:p>
          <a:p>
            <a:pPr algn="ctr"/>
            <a:r>
              <a:rPr lang="ru-RU" sz="4400" b="1" u="sng" dirty="0" smtClean="0"/>
              <a:t>области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705856" y="2866318"/>
            <a:ext cx="2017061" cy="305424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2316" y="655320"/>
            <a:ext cx="4177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Vision</a:t>
            </a:r>
            <a:endParaRPr lang="ru-RU" sz="4400" b="1" u="sng" dirty="0" smtClean="0"/>
          </a:p>
          <a:p>
            <a:r>
              <a:rPr lang="en-US" sz="4400" dirty="0" smtClean="0"/>
              <a:t>(</a:t>
            </a:r>
            <a:r>
              <a:rPr lang="ru-RU" sz="4400" dirty="0" smtClean="0"/>
              <a:t>Видение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3505" y="2411084"/>
            <a:ext cx="3564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Glossary</a:t>
            </a:r>
            <a:r>
              <a:rPr lang="ru-RU" sz="4400" b="1" u="sng" dirty="0" smtClean="0"/>
              <a:t> </a:t>
            </a:r>
            <a:r>
              <a:rPr lang="en-US" sz="4400" dirty="0" smtClean="0"/>
              <a:t>(</a:t>
            </a:r>
            <a:r>
              <a:rPr lang="ru-RU" sz="4400" dirty="0" smtClean="0"/>
              <a:t>Глоссарий</a:t>
            </a:r>
            <a:r>
              <a:rPr lang="en-US" sz="4400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601" y="4419960"/>
            <a:ext cx="1051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Search</a:t>
            </a:r>
            <a:r>
              <a:rPr lang="ru-RU" sz="4000" b="1" u="sng" dirty="0"/>
              <a:t> </a:t>
            </a:r>
            <a:r>
              <a:rPr lang="ru-RU" sz="4000" b="1" u="sng" dirty="0" smtClean="0"/>
              <a:t>+ </a:t>
            </a:r>
            <a:r>
              <a:rPr lang="en-US" sz="4000" b="1" u="sng" dirty="0"/>
              <a:t>Use </a:t>
            </a:r>
            <a:r>
              <a:rPr lang="en-US" sz="4000" b="1" u="sng" dirty="0" smtClean="0"/>
              <a:t>Cases</a:t>
            </a:r>
            <a:r>
              <a:rPr lang="ru-RU" sz="4000" b="1" u="sng" dirty="0" smtClean="0"/>
              <a:t> + </a:t>
            </a:r>
            <a:r>
              <a:rPr lang="en-US" sz="4000" b="1" u="sng" dirty="0" smtClean="0"/>
              <a:t>Essential</a:t>
            </a:r>
            <a:r>
              <a:rPr lang="ru-RU" sz="4000" b="1" u="sng" dirty="0" smtClean="0"/>
              <a:t> </a:t>
            </a:r>
            <a:endParaRPr lang="ru-RU" sz="4000" b="1" u="sng" dirty="0" smtClean="0"/>
          </a:p>
          <a:p>
            <a:r>
              <a:rPr lang="ru-RU" sz="4000" dirty="0" smtClean="0"/>
              <a:t>(</a:t>
            </a:r>
            <a:r>
              <a:rPr lang="ru-RU" sz="4000" dirty="0" smtClean="0"/>
              <a:t>Варианты использования, бизнес-правила)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53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119" y="1048712"/>
            <a:ext cx="95457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Предметная область</a:t>
            </a:r>
            <a:r>
              <a:rPr lang="ru-RU" sz="2800" dirty="0"/>
              <a:t> — часть реального мира, рассматриваемая в пределах данного контекста. Под контекстом здесь может пониматься, например, область исследования или область, которая является объектом некоторой деятельности.</a:t>
            </a:r>
          </a:p>
          <a:p>
            <a:pPr algn="just"/>
            <a:endParaRPr lang="ru-RU" sz="2800" b="1" dirty="0" smtClean="0"/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/>
              <a:t>Предметная область</a:t>
            </a:r>
            <a:r>
              <a:rPr lang="ru-RU" sz="2800" dirty="0" smtClean="0"/>
              <a:t> — </a:t>
            </a:r>
            <a:r>
              <a:rPr lang="ru-RU" sz="2800" dirty="0"/>
              <a:t>множество всех </a:t>
            </a:r>
            <a:r>
              <a:rPr lang="ru-RU" sz="2800" u="sng" dirty="0"/>
              <a:t>предметов</a:t>
            </a:r>
            <a:r>
              <a:rPr lang="ru-RU" sz="2800" dirty="0"/>
              <a:t>, </a:t>
            </a:r>
            <a:r>
              <a:rPr lang="ru-RU" sz="2800" u="sng" dirty="0"/>
              <a:t>свойства</a:t>
            </a:r>
            <a:r>
              <a:rPr lang="ru-RU" sz="2800" dirty="0"/>
              <a:t> которых и </a:t>
            </a:r>
            <a:r>
              <a:rPr lang="ru-RU" sz="2800" u="sng" dirty="0"/>
              <a:t>отношения</a:t>
            </a:r>
            <a:r>
              <a:rPr lang="ru-RU" sz="2800" dirty="0"/>
              <a:t> между которыми рассматриваются в научной теории. 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1302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106" y="567058"/>
            <a:ext cx="1092084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4400">
                <a:latin typeface="Ubuntu" panose="020B0504030602030204" pitchFamily="34" charset="0"/>
              </a:defRPr>
            </a:lvl1pPr>
          </a:lstStyle>
          <a:p>
            <a:pPr algn="ctr"/>
            <a:r>
              <a:rPr lang="ru-RU" sz="2800" dirty="0"/>
              <a:t>Продается автомобиль Лада Приора, 2000 года выпуска.</a:t>
            </a:r>
            <a:r>
              <a:rPr lang="en-US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ходу. Двигатель объемом 1,6. Два владельца. </a:t>
            </a:r>
            <a:endParaRPr lang="ru-RU" sz="2800" dirty="0" smtClean="0"/>
          </a:p>
          <a:p>
            <a:pPr algn="ctr"/>
            <a:r>
              <a:rPr lang="ru-RU" sz="2800" dirty="0" smtClean="0"/>
              <a:t>Цена </a:t>
            </a:r>
            <a:r>
              <a:rPr lang="en-US" sz="2800" dirty="0"/>
              <a:t>ZZZ</a:t>
            </a:r>
            <a:r>
              <a:rPr lang="ru-RU" sz="2800" dirty="0"/>
              <a:t> рублей.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9318" y="2021606"/>
            <a:ext cx="10505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068962"/>
              </p:ext>
            </p:extLst>
          </p:nvPr>
        </p:nvGraphicFramePr>
        <p:xfrm>
          <a:off x="779318" y="2021606"/>
          <a:ext cx="10577946" cy="42116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63580"/>
                <a:gridCol w="8014366"/>
              </a:tblGrid>
              <a:tr h="3843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Сущность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класс однотипных объектов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0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Свойство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характеристическая черта сущности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Отношение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между сущностями)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показывает, что сущности каким-то образом связаны между собой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20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псевдоним сущности в отношении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9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Жизненный цикл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набор связанных по смыслу и рассматриваемых с одной точки зрения возможных состояний сущности, а также условия перехода из одного состояния в другое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Состояние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характеризуется набором условий, которые не изменяются некоторый период времени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Переход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отношение между состояниями, которое отражает их смену при возникновении подходящих условий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9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231" y="624068"/>
            <a:ext cx="102136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4400">
                <a:latin typeface="Ubuntu" panose="020B0504030602030204" pitchFamily="34" charset="0"/>
              </a:defRPr>
            </a:lvl1pPr>
          </a:lstStyle>
          <a:p>
            <a:r>
              <a:rPr lang="ru-RU" sz="2400" dirty="0"/>
              <a:t>Продается автомобиль Лада Приора, 2000 года выпуска.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ходу. Двигатель объемом 1,6. Два владельца. Цена </a:t>
            </a:r>
            <a:r>
              <a:rPr lang="en-US" sz="2400" dirty="0"/>
              <a:t>ZZZ</a:t>
            </a:r>
            <a:r>
              <a:rPr lang="ru-RU" sz="2400" dirty="0"/>
              <a:t> рублей.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70357"/>
              </p:ext>
            </p:extLst>
          </p:nvPr>
        </p:nvGraphicFramePr>
        <p:xfrm>
          <a:off x="505365" y="1460804"/>
          <a:ext cx="11181270" cy="53026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27090"/>
                <a:gridCol w="3727090"/>
                <a:gridCol w="3727090"/>
              </a:tblGrid>
              <a:tr h="4977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</a:t>
                      </a:r>
                      <a:r>
                        <a:rPr lang="ru-RU" sz="2400" baseline="0" dirty="0" smtClean="0"/>
                        <a:t> классификаторов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 экземпляров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</a:t>
                      </a:r>
                      <a:endParaRPr lang="ru-RU" sz="2400" dirty="0"/>
                    </a:p>
                  </a:txBody>
                  <a:tcPr anchor="ctr"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ЖЦ (торговля)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Продается (автомобиль)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Состояние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Автомобиль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Сущность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r>
                        <a:rPr lang="ru-RU" baseline="0" dirty="0" smtClean="0"/>
                        <a:t> выпуска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ЖЦ (эксплуатация)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Состояние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двигателя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владельцев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Свойство</a:t>
                      </a:r>
                      <a:endParaRPr lang="ru-RU" dirty="0"/>
                    </a:p>
                  </a:txBody>
                  <a:tcPr/>
                </a:tc>
              </a:tr>
              <a:tr h="497744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ZZZ </a:t>
                      </a:r>
                      <a:r>
                        <a:rPr lang="ru-RU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Свойство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54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09" y="659407"/>
            <a:ext cx="6958874" cy="54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4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804" y="1939909"/>
            <a:ext cx="1073158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latin typeface="Ubuntu" panose="020B0504030602030204" pitchFamily="34" charset="0"/>
              </a:rPr>
              <a:t>Продается автомобиль Лада Приора, 2000 года </a:t>
            </a:r>
            <a:r>
              <a:rPr lang="ru-RU" sz="4000" dirty="0" smtClean="0">
                <a:latin typeface="Ubuntu" panose="020B0504030602030204" pitchFamily="34" charset="0"/>
              </a:rPr>
              <a:t>выпуска.</a:t>
            </a:r>
            <a:r>
              <a:rPr lang="en-US" sz="4000" dirty="0" smtClean="0">
                <a:latin typeface="Ubuntu" panose="020B0504030602030204" pitchFamily="34" charset="0"/>
              </a:rPr>
              <a:t> </a:t>
            </a:r>
            <a:r>
              <a:rPr lang="ru-RU" sz="4000" dirty="0" smtClean="0">
                <a:latin typeface="Ubuntu" panose="020B0504030602030204" pitchFamily="34" charset="0"/>
              </a:rPr>
              <a:t>На </a:t>
            </a:r>
            <a:r>
              <a:rPr lang="ru-RU" sz="4000" dirty="0">
                <a:latin typeface="Ubuntu" panose="020B0504030602030204" pitchFamily="34" charset="0"/>
              </a:rPr>
              <a:t>ходу. </a:t>
            </a:r>
            <a:r>
              <a:rPr lang="ru-RU" sz="4000" dirty="0" smtClean="0">
                <a:solidFill>
                  <a:srgbClr val="C00000"/>
                </a:solidFill>
                <a:latin typeface="Ubuntu" panose="020B0504030602030204" pitchFamily="34" charset="0"/>
              </a:rPr>
              <a:t>Бензиновый </a:t>
            </a:r>
            <a:r>
              <a:rPr lang="ru-RU" sz="4000" dirty="0" smtClean="0">
                <a:latin typeface="Ubuntu" panose="020B0504030602030204" pitchFamily="34" charset="0"/>
              </a:rPr>
              <a:t>двигатель </a:t>
            </a:r>
            <a:r>
              <a:rPr lang="ru-RU" sz="4000" dirty="0">
                <a:latin typeface="Ubuntu" panose="020B0504030602030204" pitchFamily="34" charset="0"/>
              </a:rPr>
              <a:t>объемом 1,6. </a:t>
            </a:r>
            <a:r>
              <a:rPr lang="ru-RU" sz="4000" dirty="0" smtClean="0">
                <a:latin typeface="Ubuntu" panose="020B0504030602030204" pitchFamily="34" charset="0"/>
              </a:rPr>
              <a:t>Два </a:t>
            </a:r>
            <a:r>
              <a:rPr lang="ru-RU" sz="4000" dirty="0">
                <a:latin typeface="Ubuntu" panose="020B0504030602030204" pitchFamily="34" charset="0"/>
              </a:rPr>
              <a:t>владельца. </a:t>
            </a:r>
            <a:r>
              <a:rPr lang="ru-RU" sz="4000" dirty="0" smtClean="0">
                <a:latin typeface="Ubuntu" panose="020B0504030602030204" pitchFamily="34" charset="0"/>
              </a:rPr>
              <a:t>Цена </a:t>
            </a:r>
            <a:r>
              <a:rPr lang="en-US" sz="4000" dirty="0">
                <a:latin typeface="Ubuntu" panose="020B0504030602030204" pitchFamily="34" charset="0"/>
              </a:rPr>
              <a:t>ZZZ</a:t>
            </a:r>
            <a:r>
              <a:rPr lang="ru-RU" sz="4000" dirty="0">
                <a:latin typeface="Ubuntu" panose="020B0504030602030204" pitchFamily="34" charset="0"/>
              </a:rPr>
              <a:t> рублей</a:t>
            </a:r>
            <a:r>
              <a:rPr lang="ru-RU" sz="4000" dirty="0" smtClean="0">
                <a:latin typeface="Ubuntu" panose="020B0504030602030204" pitchFamily="34" charset="0"/>
              </a:rPr>
              <a:t>.</a:t>
            </a:r>
            <a:endParaRPr lang="ru-RU" sz="4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457" y="1810949"/>
            <a:ext cx="10700416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latin typeface="Ubuntu" panose="020B0504030602030204" pitchFamily="34" charset="0"/>
              </a:rPr>
              <a:t>Продается автомобиль Лада Приора, 2000 года </a:t>
            </a:r>
            <a:r>
              <a:rPr lang="ru-RU" sz="4000" dirty="0" smtClean="0">
                <a:latin typeface="Ubuntu" panose="020B0504030602030204" pitchFamily="34" charset="0"/>
              </a:rPr>
              <a:t>выпуска.</a:t>
            </a:r>
            <a:r>
              <a:rPr lang="en-US" sz="4000" dirty="0" smtClean="0">
                <a:latin typeface="Ubuntu" panose="020B0504030602030204" pitchFamily="34" charset="0"/>
              </a:rPr>
              <a:t> </a:t>
            </a:r>
            <a:r>
              <a:rPr lang="ru-RU" sz="4000" dirty="0" smtClean="0">
                <a:latin typeface="Ubuntu" panose="020B0504030602030204" pitchFamily="34" charset="0"/>
              </a:rPr>
              <a:t>На </a:t>
            </a:r>
            <a:r>
              <a:rPr lang="ru-RU" sz="4000" dirty="0">
                <a:latin typeface="Ubuntu" panose="020B0504030602030204" pitchFamily="34" charset="0"/>
              </a:rPr>
              <a:t>ходу. Бензиновый </a:t>
            </a:r>
            <a:r>
              <a:rPr lang="ru-RU" sz="4000" dirty="0" smtClean="0">
                <a:latin typeface="Ubuntu" panose="020B0504030602030204" pitchFamily="34" charset="0"/>
              </a:rPr>
              <a:t>двигатель </a:t>
            </a:r>
            <a:r>
              <a:rPr lang="ru-RU" sz="4000" dirty="0">
                <a:latin typeface="Ubuntu" panose="020B0504030602030204" pitchFamily="34" charset="0"/>
              </a:rPr>
              <a:t>объемом 1,6. </a:t>
            </a:r>
            <a:r>
              <a:rPr lang="ru-RU" sz="4000" dirty="0" smtClean="0">
                <a:latin typeface="Ubuntu" panose="020B0504030602030204" pitchFamily="34" charset="0"/>
              </a:rPr>
              <a:t>Два владельца</a:t>
            </a:r>
            <a:r>
              <a:rPr lang="ru-RU" sz="4000" dirty="0">
                <a:latin typeface="Ubuntu" panose="020B0504030602030204" pitchFamily="34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Ubuntu" panose="020B0504030602030204" pitchFamily="34" charset="0"/>
              </a:rPr>
              <a:t>(пенсионеры</a:t>
            </a:r>
            <a:r>
              <a:rPr lang="ru-RU" sz="4000" dirty="0">
                <a:solidFill>
                  <a:srgbClr val="C00000"/>
                </a:solidFill>
                <a:latin typeface="Ubuntu" panose="020B0504030602030204" pitchFamily="34" charset="0"/>
              </a:rPr>
              <a:t>). Последний владел машиной 3 </a:t>
            </a:r>
            <a:r>
              <a:rPr lang="ru-RU" sz="4000" dirty="0" smtClean="0">
                <a:solidFill>
                  <a:srgbClr val="C00000"/>
                </a:solidFill>
                <a:latin typeface="Ubuntu" panose="020B0504030602030204" pitchFamily="34" charset="0"/>
              </a:rPr>
              <a:t>года. </a:t>
            </a:r>
            <a:r>
              <a:rPr lang="ru-RU" sz="4000" dirty="0" smtClean="0">
                <a:latin typeface="Ubuntu" panose="020B0504030602030204" pitchFamily="34" charset="0"/>
              </a:rPr>
              <a:t>Цена </a:t>
            </a:r>
            <a:r>
              <a:rPr lang="en-US" sz="4000" dirty="0">
                <a:latin typeface="Ubuntu" panose="020B0504030602030204" pitchFamily="34" charset="0"/>
              </a:rPr>
              <a:t>ZZZ</a:t>
            </a:r>
            <a:r>
              <a:rPr lang="ru-RU" sz="4000" dirty="0">
                <a:latin typeface="Ubuntu" panose="020B0504030602030204" pitchFamily="34" charset="0"/>
              </a:rPr>
              <a:t> рублей</a:t>
            </a:r>
            <a:r>
              <a:rPr lang="ru-RU" sz="4000" dirty="0" smtClean="0">
                <a:latin typeface="Ubuntu" panose="020B0504030602030204" pitchFamily="34" charset="0"/>
              </a:rPr>
              <a:t>.</a:t>
            </a:r>
            <a:endParaRPr lang="ru-RU" sz="4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0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576</TotalTime>
  <Words>300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Описание предметной области.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ayacik</cp:lastModifiedBy>
  <cp:revision>47</cp:revision>
  <dcterms:created xsi:type="dcterms:W3CDTF">2019-09-20T08:14:13Z</dcterms:created>
  <dcterms:modified xsi:type="dcterms:W3CDTF">2019-10-04T09:47:19Z</dcterms:modified>
</cp:coreProperties>
</file>