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74" r:id="rId5"/>
    <p:sldId id="273" r:id="rId6"/>
    <p:sldId id="275" r:id="rId7"/>
    <p:sldId id="277" r:id="rId8"/>
    <p:sldId id="278" r:id="rId9"/>
    <p:sldId id="279" r:id="rId10"/>
    <p:sldId id="276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2019.secrus.org/program/submitted-presentations/determining-the-emotional-state-of-a-person-using-computer-analysis-of-sound-wave-parameters/" TargetMode="External"/><Relationship Id="rId2" Type="http://schemas.openxmlformats.org/officeDocument/2006/relationships/hyperlink" Target="https://2019.secrus.org/program/submitted-presentations/the-electroencephalogram-based-classification-of-internally-pronounced-phonemes/" TargetMode="External"/><Relationship Id="rId1" Type="http://schemas.openxmlformats.org/officeDocument/2006/relationships/hyperlink" Target="https://2019.secrus.org/program/submitted-presentations/interface-for-ey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3627196"/>
            <a:ext cx="6815669" cy="151553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Человеко-машинное взаимодействие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574675" y="610235"/>
            <a:ext cx="10801985" cy="78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Подходы к</a:t>
            </a: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проектированию</a:t>
            </a:r>
            <a:b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308" y="1550574"/>
            <a:ext cx="609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Психология восприятия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0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692" y="1922585"/>
            <a:ext cx="4517293" cy="3387970"/>
          </a:xfrm>
          <a:prstGeom prst="rect">
            <a:avLst/>
          </a:prstGeom>
        </p:spPr>
      </p:pic>
      <p:pic>
        <p:nvPicPr>
          <p:cNvPr id="3074" name="Picture 2" descr="https://reklama-gravity.ru/wp-content/uploads/2019/03/ce7nbunvqnudayko2dgrvoorghmehg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76" y="2211753"/>
            <a:ext cx="4066443" cy="27109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25599" y="5309774"/>
            <a:ext cx="400929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Золотое сечение (1:1,618)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97076" y="5063590"/>
            <a:ext cx="400929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Контрастность, цветовая гамма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139" y="722143"/>
            <a:ext cx="609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Инженерная психология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508" y="779922"/>
            <a:ext cx="10128737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работы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(недостаточное знание предметной области, опечатки, дезориентация при вводе данных, моторные ошибки)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обучения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субъективное удовлетворение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6123" y="27502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Стандарты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1383" y="3146702"/>
            <a:ext cx="1025378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Эргономика - научно-практическая дисциплина, изучающая трудовые процессы с целью создания оптимальных условий труда, способствующих росту его производительности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РВ 29.00.002-2005 Система стандартов эргономических требований и эргономического обеспечения. Эргономическое обеспечение. Основные положения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Р МЭК 60447-2000 Интерфейс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человекомашинный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Принципы приведения в действие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8216" y="640082"/>
            <a:ext cx="609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Когнитивная психология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679" y="711372"/>
            <a:ext cx="6408614" cy="557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прямое манипулирование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n’drop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автоматизм (среди всех набора задач 1 выполняется осознанно, а остальные автоматически; чем более автоматическая и предсказуемая задача, тем лучше она выполняется; иногда автоматические действия пагубны)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единственности фокуса внимания (чем больше пользователь сосредоточен на одной задачи, тем ему тяжелее переключиться на другую)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контекст и человеческая память (легче запоминаются вещи на ассоциациях)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ограниченность системы переработки информации (7+-2 элемента памяти с хода)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видимости (актуальная информация должна быть ярче выражена)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s://balda.ru/wp-content/uploads/2019/04/file_3163__facebook.png"/>
          <p:cNvPicPr>
            <a:picLocks noChangeAspect="1" noChangeArrowheads="1"/>
          </p:cNvPicPr>
          <p:nvPr/>
        </p:nvPicPr>
        <p:blipFill>
          <a:blip r:embed="rId1"/>
          <a:srcRect l="22750" r="22810"/>
          <a:stretch>
            <a:fillRect/>
          </a:stretch>
        </p:blipFill>
        <p:spPr bwMode="auto">
          <a:xfrm>
            <a:off x="7448062" y="1039244"/>
            <a:ext cx="3923323" cy="481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2559537" y="610459"/>
            <a:ext cx="7444155" cy="788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проектирования ЧМИ</a:t>
            </a:r>
            <a:b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723" y="17275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Требуется представление о: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8715" y="2011680"/>
            <a:ext cx="668147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конечных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пользователях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содержании, структуре, условиях их деятельности (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интернет-магазин, банкомат, портал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мобильное приложение и т.д.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последовательности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 проектируемом типе деятельности (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регулирующий, контролирующий, операционный, исследовательский, организационный, комбинированный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0300" y="5696509"/>
            <a:ext cx="319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https://uxmyths.com/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G_20240825_204654_2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0445" y="3249930"/>
            <a:ext cx="2535555" cy="2535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2848706" y="610458"/>
            <a:ext cx="6815669" cy="15155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19450" r="25171" b="21809"/>
          <a:stretch>
            <a:fillRect/>
          </a:stretch>
        </p:blipFill>
        <p:spPr bwMode="auto">
          <a:xfrm>
            <a:off x="4525108" y="2741613"/>
            <a:ext cx="2915138" cy="13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/>
          <p:nvPr/>
        </p:nvSpPr>
        <p:spPr>
          <a:xfrm>
            <a:off x="617414" y="2274276"/>
            <a:ext cx="3978032" cy="24659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программа</a:t>
            </a:r>
            <a:endParaRPr lang="ru-RU" sz="4400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оборудование</a:t>
            </a:r>
            <a:endParaRPr kumimoji="0" lang="ru-RU" sz="4400" b="0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пользователь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7149465" y="2254885"/>
            <a:ext cx="4202430" cy="24657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программа</a:t>
            </a:r>
            <a:endParaRPr lang="ru-RU" sz="4400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оборудование</a:t>
            </a:r>
            <a:endParaRPr kumimoji="0" lang="ru-RU" sz="4400" b="0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пользователь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2559537" y="610459"/>
            <a:ext cx="6815669" cy="788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Интерфейс </a:t>
            </a:r>
            <a:b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2848706" y="610458"/>
            <a:ext cx="6815669" cy="15155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19450" r="25171" b="21809"/>
          <a:stretch>
            <a:fillRect/>
          </a:stretch>
        </p:blipFill>
        <p:spPr bwMode="auto">
          <a:xfrm>
            <a:off x="4525108" y="2741613"/>
            <a:ext cx="2915138" cy="13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/>
          <p:nvPr/>
        </p:nvSpPr>
        <p:spPr>
          <a:xfrm>
            <a:off x="617220" y="2274570"/>
            <a:ext cx="4305935" cy="24657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программа</a:t>
            </a:r>
            <a:endParaRPr lang="ru-RU" sz="4400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оборудование</a:t>
            </a:r>
            <a:endParaRPr kumimoji="0" lang="ru-RU" sz="4400" b="0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пользователь</a:t>
            </a:r>
            <a:endParaRPr kumimoji="0" lang="ru-RU" sz="44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6899910" y="2254885"/>
            <a:ext cx="4451985" cy="24657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программа</a:t>
            </a:r>
            <a:endParaRPr lang="ru-RU" sz="4400" b="1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оборудование</a:t>
            </a:r>
            <a:endParaRPr kumimoji="0" lang="ru-RU" sz="44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пользователь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2559537" y="610459"/>
            <a:ext cx="7444155" cy="788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Пользовательский интерфейс </a:t>
            </a:r>
            <a:b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2559537" y="610459"/>
            <a:ext cx="7444155" cy="788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Варианты взаимодействия</a:t>
            </a:r>
            <a:r>
              <a:rPr kumimoji="0" lang="ru-RU" sz="44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Человек-Машина</a:t>
            </a:r>
            <a:b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785" y="2094523"/>
            <a:ext cx="878449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 «командной строки»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Диалоговый интерфейс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Графический интерфейс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Другое (манипулирование с помощью сенсора, руля, джойстика, распознание жестов)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8994" y="3570703"/>
            <a:ext cx="9464432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 для глаз: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https://2019.secrus.org/program/submitted-presentations/interface-for-eyes/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 фонем при внутреннем проговаривании: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https://2019.secrus.org/program/submitted-presentations/the-electroencephalogram-based-classification-of-internally-pronounced-phonemes/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эмоционального состояния человека с помощью компьютерного анализа параметров звуковой волны: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https://2019.secrus.org/program/submitted-presentations/determining-the-emotional-state-of-a-person-using-computer-analysis-of-sound-wave-parameters/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2559537" y="610459"/>
            <a:ext cx="7444155" cy="788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Проблемы проектирования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744220" y="1398953"/>
            <a:ext cx="10089663" cy="625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Там, где человек – там и человеческий фактор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 descr="0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3821" y="1992268"/>
            <a:ext cx="4410456" cy="3955239"/>
          </a:xfrm>
          <a:prstGeom prst="rect">
            <a:avLst/>
          </a:prstGeom>
        </p:spPr>
      </p:pic>
      <p:pic>
        <p:nvPicPr>
          <p:cNvPr id="5" name="Рисунок 4" descr="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84" y="2390452"/>
            <a:ext cx="3987148" cy="25587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414216" y="601784"/>
            <a:ext cx="11019692" cy="120357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ru-RU" sz="320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выявлены специальные требования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 системе либо не протестированы</a:t>
            </a:r>
            <a:endParaRPr kumimoji="0" lang="ru-RU" sz="3200" b="1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9076" y="1894740"/>
            <a:ext cx="6572738" cy="3697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398584" y="609599"/>
            <a:ext cx="11019692" cy="120357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20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Тупиковая ситуация</a:t>
            </a:r>
            <a:endParaRPr kumimoji="0" lang="ru-RU" sz="3200" b="1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 descr="0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724" y="1186686"/>
            <a:ext cx="6006846" cy="5421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398584" y="609599"/>
            <a:ext cx="11019692" cy="120357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ru-RU" sz="320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  <a:endParaRPr kumimoji="0" lang="ru-RU" sz="3200" b="1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 descr="0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0421" y="1220150"/>
            <a:ext cx="8100842" cy="5208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yeFdgAmm2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7380" y="1665605"/>
            <a:ext cx="4438650" cy="4438650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870633" y="1930400"/>
            <a:ext cx="2735385" cy="1047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Ментальная модель</a:t>
            </a:r>
            <a:endParaRPr kumimoji="0" lang="ru-RU" sz="3200" b="1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827648" y="4474308"/>
            <a:ext cx="2735385" cy="1047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Модель реализации</a:t>
            </a:r>
            <a:endParaRPr kumimoji="0" lang="ru-RU" sz="3200" b="1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186555" y="3141345"/>
            <a:ext cx="3390900" cy="104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Модель представления</a:t>
            </a:r>
            <a:endParaRPr kumimoji="0" lang="ru-RU" sz="3200" b="1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Крест 5"/>
          <p:cNvSpPr/>
          <p:nvPr/>
        </p:nvSpPr>
        <p:spPr>
          <a:xfrm>
            <a:off x="1996050" y="3501292"/>
            <a:ext cx="367324" cy="351692"/>
          </a:xfrm>
          <a:prstGeom prst="plus">
            <a:avLst>
              <a:gd name="adj" fmla="val 40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99619" y="3665416"/>
            <a:ext cx="89281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/>
          <p:nvPr/>
        </p:nvSpPr>
        <p:spPr>
          <a:xfrm>
            <a:off x="2450121" y="618274"/>
            <a:ext cx="7444155" cy="788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Алан Купер об интерфейсе</a:t>
            </a:r>
            <a:b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2873</Words>
  <Application>WPS Presentation</Application>
  <PresentationFormat>Произвольный</PresentationFormat>
  <Paragraphs>97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>Arial Unicode MS</vt:lpstr>
      <vt:lpstr>Calibri</vt:lpstr>
      <vt:lpstr>Натуральные материалы</vt:lpstr>
      <vt:lpstr>Интерфейс  Человеко-машинное взаимодействие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</dc:creator>
  <cp:lastModifiedBy>Angel</cp:lastModifiedBy>
  <cp:revision>67</cp:revision>
  <dcterms:created xsi:type="dcterms:W3CDTF">2019-09-20T08:14:00Z</dcterms:created>
  <dcterms:modified xsi:type="dcterms:W3CDTF">2024-09-01T18:54:37Z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742673D7EC9141DBA4BE6D287F87B2B2_12</vt:lpwstr>
  </property>
  <property fmtid="{D5CDD505-2E9C-101B-9397-08002B2CF9AE}" pid="3" name="KSOProductBuildVer">
    <vt:lpwstr>1033-12.2.0.13472</vt:lpwstr>
  </property>
</Properties>
</file>