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8" r:id="rId2"/>
    <p:sldId id="287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35" r:id="rId12"/>
    <p:sldId id="322" r:id="rId13"/>
    <p:sldId id="323" r:id="rId14"/>
    <p:sldId id="324" r:id="rId15"/>
    <p:sldId id="329" r:id="rId16"/>
    <p:sldId id="330" r:id="rId17"/>
    <p:sldId id="327" r:id="rId18"/>
    <p:sldId id="325" r:id="rId19"/>
    <p:sldId id="326" r:id="rId20"/>
    <p:sldId id="331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28" r:id="rId30"/>
    <p:sldId id="332" r:id="rId31"/>
    <p:sldId id="333" r:id="rId32"/>
    <p:sldId id="334" r:id="rId33"/>
    <p:sldId id="297" r:id="rId34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384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15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15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80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47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68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476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15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468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74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40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2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95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12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37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67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9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7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30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9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91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44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15E1-262B-4953-B762-DC1DC0BCF09F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FB17-261B-45C5-93D1-527AE9E23504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1046B-D96B-445F-8D89-400C2F4FDB23}" type="datetime1">
              <a:rPr lang="en-US" smtClean="0"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F3E0-4693-490E-B938-EF74FA3B8E36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9E05-95B4-4431-9482-1EFEBA5288EB}" type="datetime1">
              <a:rPr lang="en-US" smtClean="0"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D8A09-BF78-4651-ABA6-D746A4B8F7E1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4850" y="15779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en-US" i="0" spc="114" dirty="0" smtClean="0">
                <a:latin typeface="+mj-lt"/>
              </a:rPr>
              <a:t>2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>Структуры и классы</a:t>
            </a:r>
            <a:endParaRPr i="0" spc="31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10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Передача структур в функцию</a:t>
            </a:r>
            <a:r>
              <a:rPr lang="en-US" i="0" spc="80" dirty="0" smtClean="0">
                <a:latin typeface="+mj-lt"/>
                <a:cs typeface="Calibri"/>
              </a:rPr>
              <a:t> (</a:t>
            </a:r>
            <a:r>
              <a:rPr lang="ru-RU" i="0" spc="80" dirty="0" smtClean="0">
                <a:latin typeface="+mj-lt"/>
                <a:cs typeface="Calibri"/>
              </a:rPr>
              <a:t>по ссылке)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25576"/>
            <a:ext cx="3886200" cy="137159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shift(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dx,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+= dx;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+=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 = {0, 0};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shift(point, 1, 2);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"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объектов структур имеется возможность передачи параметра функции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ссылке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8351566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11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Объединение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832809"/>
            <a:ext cx="3886200" cy="132493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union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Integer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value;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short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half[2];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Integer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integer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integer.value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0xFFFF0000;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integer.half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[0]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dirty="0">
                <a:latin typeface="Consolas" panose="020B0609020204030204" pitchFamily="49" charset="0"/>
                <a:cs typeface="Consolas" panose="020B0609020204030204" pitchFamily="49" charset="0"/>
              </a:rPr>
              <a:t>" "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integer.half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[1]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81608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Состоит из нескольких переменных, которые разделяют одну и ту же область памяти.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Обеспечивает низкоуровневую поддержку принципов полиморфизма.</a:t>
            </a: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663904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12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Класс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81635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Определяет новый тип данных, который задает формат объекта.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логической абстракцией.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Включает как данные так и код, предназначенный для выполнения над этими данными.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Связывает данные с кодом – выполняет </a:t>
            </a:r>
            <a:r>
              <a:rPr lang="ru-RU" sz="1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инкапсулирование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Функции и переменные, входящие в класс называются его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членами:</a:t>
            </a:r>
          </a:p>
          <a:p>
            <a:pPr marL="468000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 данных (поле, атрибут)</a:t>
            </a:r>
          </a:p>
          <a:p>
            <a:pPr marL="468000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Функция-член (метод)</a:t>
            </a:r>
          </a:p>
          <a:p>
            <a:pPr marL="468000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310665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13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Объявление класса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501775"/>
            <a:ext cx="3886200" cy="1676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People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age;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По умолчанию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private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name;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 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Модификатор доступа</a:t>
            </a: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string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getName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sizeof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(People)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sizeof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(people) &lt;&lt;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50830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Создается с помощью ключевого слова 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Объявление синтаксически подобно определению структуры.</a:t>
            </a: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81892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14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Определение функций класса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341951"/>
            <a:ext cx="3886200" cy="19124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People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age;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name;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Публичный интерфейс класса</a:t>
            </a: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string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getName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   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Оператор разрешения видимости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age;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getName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Осуществляется с указанием класса, которому принадлежит функция</a:t>
            </a:r>
            <a:endParaRPr lang="en-US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349270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15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Инвариант класса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12413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Публичный интерфейс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набор методов, доступный внешним пользователям класса.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Инвариант класса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утверждение, которое (должно быть) истинно применительно к любому объекту данного класса в любой момент времени (за исключением переходных процессов в методах объекта).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сохранения инвариантов класса: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поля должны быть закрытыми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Публичные методы должны сохранять инварианты класса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Закрытие полей позволяет абстрагироваться от способа хранения данных объекта.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150492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16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Модификаторы доступа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27802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 открыт всем, кто видит определение данного класса;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Protected 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 открыт классам, производным от данного;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 открыт самому классу (т.е. функциям-членам данного класса) и друзьям (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friend)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данного класса, как функциям, так и классам.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умолчанию все функции и поля класса объявлены закрытыми.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рекомендуется делать закрытыми (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private)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предоставлять доступ к ним через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</a:t>
            </a:r>
            <a:r>
              <a:rPr lang="en-US" sz="1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</a:t>
            </a:r>
            <a:r>
              <a:rPr lang="en-US" sz="10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r>
              <a:rPr lang="en-US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методы.</a:t>
            </a:r>
            <a:endParaRPr lang="en-US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8505849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17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Встраиваемые функции (</a:t>
            </a:r>
            <a:r>
              <a:rPr lang="en-US" i="0" spc="80" dirty="0" smtClean="0">
                <a:latin typeface="+mj-lt"/>
                <a:cs typeface="Calibri"/>
              </a:rPr>
              <a:t>inline)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392321"/>
            <a:ext cx="3886200" cy="163345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People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age;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name;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</a:t>
            </a: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age;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string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getName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inline string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getName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name;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Небольшая по объему функция, код которой подставляется в место её вызова.</a:t>
            </a:r>
            <a:endParaRPr lang="en-US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671949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18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Неявный указатель </a:t>
            </a:r>
            <a:r>
              <a:rPr lang="en-US" i="0" spc="80" dirty="0" smtClean="0">
                <a:latin typeface="+mj-lt"/>
                <a:cs typeface="Calibri"/>
              </a:rPr>
              <a:t>this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25575"/>
            <a:ext cx="3886200" cy="1828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setAge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age =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/* </a:t>
            </a:r>
            <a:r>
              <a:rPr lang="ru-RU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С неявным указателем </a:t>
            </a:r>
            <a:r>
              <a:rPr lang="en-US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this *</a:t>
            </a:r>
            <a:r>
              <a:rPr lang="en-US" sz="800" kern="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</a:t>
            </a:r>
            <a:endParaRPr lang="en-US" sz="800" kern="0" dirty="0" smtClean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ru-RU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setAge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/* People *this */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newAge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age =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newAge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/* </a:t>
            </a:r>
            <a:r>
              <a:rPr lang="ru-RU" sz="800" kern="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С </a:t>
            </a:r>
            <a:r>
              <a:rPr lang="ru-RU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использованием указателя </a:t>
            </a:r>
            <a:r>
              <a:rPr lang="en-US" sz="800" kern="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this */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ru-RU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People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setAge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age)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-&gt;age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age;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каждой функции класса имеется указатель на объект, через который данная функция вызывается.</a:t>
            </a:r>
            <a:endParaRPr lang="en-US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936037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19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Перегрузка функций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25575"/>
            <a:ext cx="3886200" cy="1828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x;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y;  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move(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dx, </a:t>
            </a:r>
            <a:r>
              <a:rPr lang="en-US" sz="8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move(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zero;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move(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vector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move(zero);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нескольких функций с одинаковым именем, но различными параметрами.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738834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Зачем группировать данные?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14800" cy="44675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Какая должна быть сигнатура у функции, которая вычисляет длину отрезка на плоскости?</a:t>
            </a: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50" y="1402626"/>
            <a:ext cx="3886200" cy="18043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length(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x1,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y1,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x2,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y2);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175260" y="1627543"/>
            <a:ext cx="41148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сигнатура функции, проверяющей пересечение отрезков?</a:t>
            </a: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323850" y="1972997"/>
            <a:ext cx="3886200" cy="41339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intersects(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x11,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y11,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x12,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y12,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   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x21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y21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x22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y22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   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*xi,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yi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         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171450" y="2536576"/>
            <a:ext cx="4114800" cy="66219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Координаты точек являются логически связанными данными, которые всегда передаются вместе.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Аналогично связаны координаты точек отрезка.</a:t>
            </a:r>
          </a:p>
        </p:txBody>
      </p:sp>
      <p:sp>
        <p:nvSpPr>
          <p:cNvPr id="11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429747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20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Абстракция и инкапсуляция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968375"/>
            <a:ext cx="3886200" cy="2286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IntArray2D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width;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height;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*data;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</a:t>
            </a:r>
            <a:endParaRPr lang="en-US" sz="7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&amp;get(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row,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column) { 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data[row * width + column];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getWidth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width;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getHeight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 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height;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IntArray2D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createArray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IntArray2D</a:t>
            </a:r>
            <a:r>
              <a:rPr lang="en-US" sz="7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array =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createArray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  <a:r>
              <a:rPr lang="en-US" sz="7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7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row = 0; row &lt;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array.getHeight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 ++row)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for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7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column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0;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column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array.getWidth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 ++column)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7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array.get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(row, column) &lt;&lt; </a:t>
            </a:r>
            <a:r>
              <a:rPr lang="en-US" sz="7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7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7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7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3978882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21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Определение констант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95775" y="1418993"/>
            <a:ext cx="3886200" cy="50885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daySeconds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24 * 60 * 60;</a:t>
            </a: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 = 12;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daysInMonths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daySeconds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]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{31, 28, 31, 30, 31, 30, 31, 31, 30, 31, 30, 31};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Ключевое слово </a:t>
            </a:r>
            <a:r>
              <a:rPr lang="en-US" sz="7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определять типизированные константы.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92523" y="2579494"/>
            <a:ext cx="3886200" cy="27556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may = (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*)&amp;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daysInMonths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[4];</a:t>
            </a: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*may = 30;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152214" y="2086841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Попытка изменить константные данные приводит к неопределенному поведению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9540252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22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Указатели и </a:t>
            </a:r>
            <a:r>
              <a:rPr lang="en-US" i="0" spc="80" dirty="0" err="1" smtClean="0">
                <a:latin typeface="+mj-lt"/>
                <a:cs typeface="Calibri"/>
              </a:rPr>
              <a:t>const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92523" y="1292908"/>
            <a:ext cx="3886200" cy="156215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10;</a:t>
            </a: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firstConstPointer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&amp;a;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Указатель на константу.</a:t>
            </a:r>
            <a:r>
              <a:rPr lang="en-US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secondConstPointer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&amp;a; </a:t>
            </a: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Указатель на константу.</a:t>
            </a:r>
            <a:endParaRPr lang="en-US" sz="7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firstConstPointer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1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0; </a:t>
            </a:r>
            <a:r>
              <a:rPr lang="ru-RU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Недопустимо изменения содержания.</a:t>
            </a:r>
            <a:endParaRPr lang="en-US" sz="7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secondConstPointer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NULL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Допустимо изменение указателя.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pointerToConst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&amp;a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Константный указатель.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pointerToConst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20; </a:t>
            </a:r>
            <a:r>
              <a:rPr lang="ru-RU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  </a:t>
            </a: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Допустимо изменения содержания.</a:t>
            </a:r>
            <a:endParaRPr lang="en-US" sz="7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pointerToConst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NULL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en-US" sz="7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Недопустимо </a:t>
            </a:r>
            <a:r>
              <a:rPr lang="ru-RU" sz="7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изменение указателя</a:t>
            </a:r>
            <a:r>
              <a:rPr lang="ru-RU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Константный указатель</a:t>
            </a: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на константу.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constPointerToConst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&amp;a; </a:t>
            </a:r>
            <a:r>
              <a:rPr lang="ru-RU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constPointerToConst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3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0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Недопустимо </a:t>
            </a:r>
            <a:r>
              <a:rPr lang="ru-RU" sz="7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изменения содержания.</a:t>
            </a:r>
            <a:endParaRPr lang="en-US" sz="7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constPointerToConst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NULL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r>
              <a:rPr lang="ru-RU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7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Недопустимо изменение указателя.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Константный указатель и указатель на константу.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8448900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23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Константные указатели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61950" y="1501775"/>
            <a:ext cx="3886200" cy="156215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10;</a:t>
            </a: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*pointer = &amp;a;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Указатель на 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указатель на константу</a:t>
            </a:r>
            <a:r>
              <a:rPr lang="en-US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7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**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pointerToPointerToConst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&amp;pointer; </a:t>
            </a:r>
            <a:endParaRPr lang="ru-RU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Указатель на 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константный указатель 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на </a:t>
            </a:r>
            <a:r>
              <a:rPr lang="en-US" sz="700" kern="0" dirty="0" err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7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pointerToConstPointer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&amp;pointer; </a:t>
            </a: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Константный указатель </a:t>
            </a:r>
            <a:r>
              <a:rPr lang="ru-RU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на указатель на </a:t>
            </a:r>
            <a:r>
              <a:rPr lang="en-US" sz="700" kern="0" dirty="0" err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7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**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constPointerToPointer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&amp;pointer; </a:t>
            </a: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использовать следующее правильно: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«Слово </a:t>
            </a:r>
            <a:r>
              <a:rPr lang="en-US" sz="1000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делает неизменяемым тип слева от него».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8625041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24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Константные ссылки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61950" y="1261380"/>
            <a:ext cx="3886200" cy="36126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10;</a:t>
            </a: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&amp;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reference = a; </a:t>
            </a:r>
            <a:r>
              <a:rPr lang="ru-RU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Ошибка компиляции.</a:t>
            </a:r>
            <a:endParaRPr lang="en-US" sz="7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constReference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a;  </a:t>
            </a:r>
            <a:r>
              <a:rPr lang="en-US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Ссылка на константу.</a:t>
            </a:r>
            <a:endParaRPr lang="en-US" sz="7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Сама по себе является неизменяемой.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160020" y="1695162"/>
            <a:ext cx="427863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избежать копирование объектов при передаче в функцию.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61950" y="2022624"/>
            <a:ext cx="3886200" cy="16495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midpoint(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segment);</a:t>
            </a: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668296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25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Константные методы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61950" y="1234849"/>
            <a:ext cx="3886200" cy="36126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getSize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7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Методы классов могут быть объявлены как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160020" y="1695162"/>
            <a:ext cx="427863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Такие методы не могут изменять поля объекта. Неявный указатель 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указателем на </a:t>
            </a:r>
            <a:r>
              <a:rPr lang="en-US" sz="1000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 </a:t>
            </a:r>
            <a:r>
              <a:rPr lang="en-US" sz="1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141605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константных объектов (через указатель или ссылку на константу) можно вызывать только константные методы.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61950" y="2470769"/>
            <a:ext cx="3886200" cy="32328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pointer = foo();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pointer-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setSize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(10);    </a:t>
            </a:r>
            <a:r>
              <a:rPr lang="en-US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</a:t>
            </a:r>
            <a:r>
              <a:rPr lang="ru-RU" sz="7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Ошибка, вызов </a:t>
            </a:r>
            <a:r>
              <a:rPr lang="ru-RU" sz="700" kern="0" dirty="0" err="1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неконстантного</a:t>
            </a:r>
            <a:r>
              <a:rPr lang="ru-RU" sz="7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метода.</a:t>
            </a:r>
            <a:endParaRPr lang="ru-RU" sz="7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171450" y="2830518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Внутри константных методов можно вызывать только константные методы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567903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26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Константные методы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61950" y="1234850"/>
            <a:ext cx="3886200" cy="19072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getSize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7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r>
              <a:rPr lang="en-US" sz="7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return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Ключевое слово </a:t>
            </a:r>
            <a:r>
              <a:rPr lang="en-US" sz="1000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частью сигнатуры метода.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160020" y="1483422"/>
            <a:ext cx="427863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определить две версии одного метода.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61950" y="1827329"/>
            <a:ext cx="3886200" cy="150324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*data;</a:t>
            </a: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get(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index)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data[index];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get(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index)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data[index];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947724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27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Синтаксическая и логическая константность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400050" y="1889747"/>
            <a:ext cx="3886200" cy="109254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*data;</a:t>
            </a: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method()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// </a:t>
            </a:r>
            <a:r>
              <a:rPr lang="ru-RU" sz="7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Нарушение логической константности.</a:t>
            </a:r>
            <a:endParaRPr lang="en-US" sz="7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data[10] = 1;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89302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Синтаксическая константность – константные методы не могут менять поля (обеспечивается компилятором).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Логическая константность – запрещено изменение данных, определяющих состояние объекта в константных методах.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231062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28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Ключевое слово </a:t>
            </a:r>
            <a:r>
              <a:rPr lang="en-US" i="0" spc="80" dirty="0" smtClean="0">
                <a:latin typeface="+mj-lt"/>
                <a:cs typeface="Calibri"/>
              </a:rPr>
              <a:t>mutable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400050" y="1581447"/>
            <a:ext cx="3886200" cy="12985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 </a:t>
            </a:r>
            <a:r>
              <a:rPr lang="en-US" sz="7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*data;</a:t>
            </a:r>
            <a:endParaRPr lang="ru-RU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mutable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counter;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size() </a:t>
            </a:r>
            <a:r>
              <a:rPr lang="en-US" sz="7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++counter;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7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7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7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Ключевое слово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mutable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определять поля, которые можно изменять внутри константных методов.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029736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29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Отличие структур</a:t>
            </a:r>
            <a:r>
              <a:rPr lang="en-US" i="0" spc="80" dirty="0" smtClean="0">
                <a:latin typeface="+mj-lt"/>
                <a:cs typeface="Calibri"/>
              </a:rPr>
              <a:t> </a:t>
            </a:r>
            <a:r>
              <a:rPr lang="ru-RU" i="0" spc="80" dirty="0" smtClean="0">
                <a:latin typeface="+mj-lt"/>
                <a:cs typeface="Calibri"/>
              </a:rPr>
              <a:t>и классов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27774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Структуры и классы – близкие родственники.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Единственное различие состоит в том, что по умолчанию члены класса являются закрытыми, а члены структуры – открытыми.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формальным синтаксисом С++ объявление структуры создает тип класса.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Структуры сохранены в С++ для совместимостью с 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597769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Структуры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148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способ синтаксически (и физически) сгруппировать логически связанные данные.</a:t>
            </a: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50" y="1402626"/>
            <a:ext cx="3886200" cy="16993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обязательно использование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p1;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p2;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length(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intersects(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second,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</p:spPr>
        <p:txBody>
          <a:bodyPr/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lang="ru-RU" spc="45" smtClean="0"/>
              <a:t>3</a:t>
            </a:fld>
            <a:r>
              <a:rPr lang="ru-RU" spc="70" dirty="0" smtClean="0"/>
              <a:t>/3</a:t>
            </a:r>
            <a:r>
              <a:rPr lang="en-US" spc="70" dirty="0" smtClean="0"/>
              <a:t>3</a:t>
            </a:r>
            <a:endParaRPr lang="ru-RU" spc="70" dirty="0"/>
          </a:p>
        </p:txBody>
      </p:sp>
    </p:spTree>
    <p:extLst>
      <p:ext uri="{BB962C8B-B14F-4D97-AF65-F5344CB8AC3E}">
        <p14:creationId xmlns:p14="http://schemas.microsoft.com/office/powerpoint/2010/main" val="62769897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30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Разбиение программы на файлы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27774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небольшими файлами удобнее работать;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Разбиение на файлы структурирует код;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нескольким программистам разрабатывать приложение одновременно;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Ускорение повторной компиляции при небольших изменениях в отдельных частях программы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963890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31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Заголовочный файл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96997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расширение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hpp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содержать только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объявление;</a:t>
            </a:r>
          </a:p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содержать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определения;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иметь механизм защиты от повторного включения.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2035175"/>
            <a:ext cx="3886200" cy="8382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#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ifndef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SYMBOL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#define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SYMBOL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Набор объявлений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#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endif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9903499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32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4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Файл реализации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35469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расширение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cpp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содержать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определения так и объявления;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Объявления будут локальны для данного файла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содержать директиву включения заголовочного файла;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должен содержать объявлений, дублирующих объявления в соответствующем заголовочном файле.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50" y="2416175"/>
            <a:ext cx="3886200" cy="2286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#include </a:t>
            </a:r>
            <a:r>
              <a:rPr lang="en-US" sz="8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"point2d.h"</a:t>
            </a:r>
            <a:r>
              <a:rPr lang="en-US" sz="800" kern="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endParaRPr lang="en-US" sz="800" kern="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4691795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33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4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Объявление структуры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91000" cy="96997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группа связанных переменных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составной тип данных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 структуры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переменная, которая является частью структуры.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Имя структуры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спецификатор пользовательского типа.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23850" y="1806574"/>
            <a:ext cx="3886200" cy="129540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Point2D {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можно ли назвать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2DPoint?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zero; </a:t>
            </a:r>
            <a:r>
              <a:rPr lang="en-US" sz="8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объявление переменной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Point2 {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совместима с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Point2D?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5791822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5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Инициализация структуры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86633"/>
            <a:ext cx="3886200" cy="176774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2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zero;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Point3D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x;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z;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zero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sizeof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(zero) &lt;&lt; </a:t>
            </a: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91000" cy="50830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Перекрытие имен во вложенных областях видимости.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Допустимость типов с одинаковыми именами в одной области.</a:t>
            </a: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6988638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6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Инициализация структуры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140048"/>
            <a:ext cx="3886200" cy="1828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0.5;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first.y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1.0;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Point2D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 = {2.0, 3.0};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count;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char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message[13];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Использование массива в структуре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 single = {10,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«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Hello world!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»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single.message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601199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7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Массивы структур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25576"/>
            <a:ext cx="3886200" cy="154327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</a:t>
            </a: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2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x;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double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points[2];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sizeof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(Segment) &lt;&lt; </a:t>
            </a: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Каков будет результат?</a:t>
            </a:r>
            <a:endParaRPr lang="ru-RU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910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объявляет новый тип данных – можно использовать массивы этого типа.</a:t>
            </a: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215423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8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Указатели на структуры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25576"/>
            <a:ext cx="3886200" cy="17526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Node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Holder { 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Вложенное объявление структуры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value;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Holder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holder;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Node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*next;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Node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{20, NULL};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Node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{10, &amp;second};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first.next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-&gt;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holder.value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аналогии с массивами, можно объявлять указатели на структуры.</a:t>
            </a:r>
          </a:p>
        </p:txBody>
      </p:sp>
      <p:sp>
        <p:nvSpPr>
          <p:cNvPr id="9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230416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9</a:t>
            </a:fld>
            <a:r>
              <a:rPr spc="70" dirty="0" smtClean="0"/>
              <a:t>/</a:t>
            </a:r>
            <a:r>
              <a:rPr lang="en-US" spc="70" dirty="0" smtClean="0"/>
              <a:t>33</a:t>
            </a:r>
            <a:endParaRPr spc="70" dirty="0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25576"/>
            <a:ext cx="3886200" cy="137159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increment(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++;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++;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Point2D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 = {0, 0};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increment(point);</a:t>
            </a:r>
            <a:r>
              <a:rPr lang="en-US" sz="80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point.x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" &lt;&lt;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point.y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&lt;&lt; </a:t>
            </a:r>
            <a:r>
              <a:rPr lang="en-US" sz="800" kern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Структуры передаются в функцию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значению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Передача структур в функцию (по значению)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1197769" y="156366"/>
            <a:ext cx="21824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Структуры и классы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66438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8C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2474</Words>
  <Application>Microsoft Office PowerPoint</Application>
  <PresentationFormat>Произвольный</PresentationFormat>
  <Paragraphs>502</Paragraphs>
  <Slides>33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Book Antiqua</vt:lpstr>
      <vt:lpstr>Calibri</vt:lpstr>
      <vt:lpstr>Consolas</vt:lpstr>
      <vt:lpstr>Tahoma</vt:lpstr>
      <vt:lpstr>Times New Roman</vt:lpstr>
      <vt:lpstr>Office Theme</vt:lpstr>
      <vt:lpstr>Лекция 2. Структуры и классы</vt:lpstr>
      <vt:lpstr>Зачем группировать данные?</vt:lpstr>
      <vt:lpstr>Структуры</vt:lpstr>
      <vt:lpstr>Объявление структуры</vt:lpstr>
      <vt:lpstr>Инициализация структуры</vt:lpstr>
      <vt:lpstr>Инициализация структуры</vt:lpstr>
      <vt:lpstr>Массивы структур</vt:lpstr>
      <vt:lpstr>Указатели на структуры</vt:lpstr>
      <vt:lpstr>Презентация PowerPoint</vt:lpstr>
      <vt:lpstr>Передача структур в функцию (по ссылке)</vt:lpstr>
      <vt:lpstr>Объединение</vt:lpstr>
      <vt:lpstr>Класс</vt:lpstr>
      <vt:lpstr>Объявление класса</vt:lpstr>
      <vt:lpstr>Определение функций класса</vt:lpstr>
      <vt:lpstr>Инвариант класса</vt:lpstr>
      <vt:lpstr>Модификаторы доступа</vt:lpstr>
      <vt:lpstr>Встраиваемые функции (inline)</vt:lpstr>
      <vt:lpstr>Неявный указатель this</vt:lpstr>
      <vt:lpstr>Перегрузка функций</vt:lpstr>
      <vt:lpstr>Абстракция и инкапсуляция</vt:lpstr>
      <vt:lpstr>Определение констант</vt:lpstr>
      <vt:lpstr>Указатели и const</vt:lpstr>
      <vt:lpstr>Константные указатели</vt:lpstr>
      <vt:lpstr>Константные ссылки</vt:lpstr>
      <vt:lpstr>Константные методы</vt:lpstr>
      <vt:lpstr>Константные методы</vt:lpstr>
      <vt:lpstr>Синтаксическая и логическая константность</vt:lpstr>
      <vt:lpstr>Ключевое слово mutable</vt:lpstr>
      <vt:lpstr>Отличие структур и классов</vt:lpstr>
      <vt:lpstr>Разбиение программы на файлы</vt:lpstr>
      <vt:lpstr>Заголовочный файл</vt:lpstr>
      <vt:lpstr>Файл реализации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72</cp:revision>
  <dcterms:created xsi:type="dcterms:W3CDTF">2017-02-10T05:24:59Z</dcterms:created>
  <dcterms:modified xsi:type="dcterms:W3CDTF">2017-05-25T21:41:36Z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