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8" r:id="rId2"/>
    <p:sldId id="287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35" r:id="rId12"/>
    <p:sldId id="322" r:id="rId13"/>
    <p:sldId id="323" r:id="rId14"/>
    <p:sldId id="324" r:id="rId15"/>
    <p:sldId id="336" r:id="rId16"/>
    <p:sldId id="337" r:id="rId17"/>
    <p:sldId id="338" r:id="rId18"/>
    <p:sldId id="339" r:id="rId19"/>
    <p:sldId id="297" r:id="rId20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6" autoAdjust="0"/>
  </p:normalViewPr>
  <p:slideViewPr>
    <p:cSldViewPr>
      <p:cViewPr varScale="1">
        <p:scale>
          <a:sx n="211" d="100"/>
          <a:sy n="211" d="100"/>
        </p:scale>
        <p:origin x="1176" y="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9AE07-E390-4B91-92FF-B096313EB650}" type="datetimeFigureOut">
              <a:rPr lang="ru-RU" smtClean="0"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44EEF-5F86-42C6-BA4E-C2A81933F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41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9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593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73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2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4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3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sizeof</a:t>
            </a:r>
            <a:r>
              <a:rPr lang="en-US" dirty="0" smtClean="0"/>
              <a:t>(People) = </a:t>
            </a:r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44EEF-5F86-42C6-BA4E-C2A81933F2E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67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1A4C-39A7-4B3C-90A1-E64C4213D311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E9502-E0A8-4EA1-B232-C64E2069BF0D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B804-13F8-4FFF-80C0-25483B706073}" type="datetime1">
              <a:rPr lang="en-US" smtClean="0"/>
              <a:t>5/26/2017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A336-9F03-4B96-9E14-8316DF284B4A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8F68-55C7-47FB-A685-A528B0064FFE}" type="datetime1">
              <a:rPr lang="en-US" smtClean="0"/>
              <a:t>5/26/2017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195" cy="49530"/>
          </a:xfrm>
          <a:custGeom>
            <a:avLst/>
            <a:gdLst/>
            <a:ahLst/>
            <a:cxnLst/>
            <a:rect l="l" t="t" r="r" b="b"/>
            <a:pathLst>
              <a:path w="4608195" h="49530">
                <a:moveTo>
                  <a:pt x="0" y="49250"/>
                </a:moveTo>
                <a:lnTo>
                  <a:pt x="4608004" y="49250"/>
                </a:lnTo>
                <a:lnTo>
                  <a:pt x="4608004" y="0"/>
                </a:lnTo>
                <a:lnTo>
                  <a:pt x="0" y="0"/>
                </a:lnTo>
                <a:lnTo>
                  <a:pt x="0" y="49250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67636"/>
            <a:ext cx="4608195" cy="2888615"/>
          </a:xfrm>
          <a:custGeom>
            <a:avLst/>
            <a:gdLst/>
            <a:ahLst/>
            <a:cxnLst/>
            <a:rect l="l" t="t" r="r" b="b"/>
            <a:pathLst>
              <a:path w="4608195" h="2888615">
                <a:moveTo>
                  <a:pt x="0" y="2888363"/>
                </a:moveTo>
                <a:lnTo>
                  <a:pt x="4608004" y="2888363"/>
                </a:lnTo>
                <a:lnTo>
                  <a:pt x="4608004" y="0"/>
                </a:lnTo>
                <a:lnTo>
                  <a:pt x="0" y="0"/>
                </a:lnTo>
                <a:lnTo>
                  <a:pt x="0" y="2888363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9250"/>
            <a:ext cx="4608195" cy="518795"/>
          </a:xfrm>
          <a:custGeom>
            <a:avLst/>
            <a:gdLst/>
            <a:ahLst/>
            <a:cxnLst/>
            <a:rect l="l" t="t" r="r" b="b"/>
            <a:pathLst>
              <a:path w="4608195" h="518795">
                <a:moveTo>
                  <a:pt x="0" y="0"/>
                </a:moveTo>
                <a:lnTo>
                  <a:pt x="4608055" y="0"/>
                </a:lnTo>
                <a:lnTo>
                  <a:pt x="4608055" y="518386"/>
                </a:lnTo>
                <a:lnTo>
                  <a:pt x="0" y="518386"/>
                </a:lnTo>
                <a:lnTo>
                  <a:pt x="0" y="0"/>
                </a:lnTo>
                <a:close/>
              </a:path>
            </a:pathLst>
          </a:custGeom>
          <a:solidFill>
            <a:srgbClr val="668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89788" y="112517"/>
            <a:ext cx="664897" cy="359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5835" y="580166"/>
            <a:ext cx="3478428" cy="455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51" y="883727"/>
            <a:ext cx="3884396" cy="2371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16481" y="3363340"/>
            <a:ext cx="95313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668C9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40"/>
              </a:lnSpc>
            </a:pPr>
            <a:r>
              <a:rPr spc="75" dirty="0"/>
              <a:t>http://compscicenter.ru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4950D-937B-4A31-B6C8-489931F7B879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69850">
              <a:lnSpc>
                <a:spcPts val="660"/>
              </a:lnSpc>
            </a:pPr>
            <a:fld id="{81D60167-4931-47E6-BA6A-407CBD079E47}" type="slidenum">
              <a:rPr spc="45" dirty="0"/>
              <a:t>‹#›</a:t>
            </a:fld>
            <a:r>
              <a:rPr spc="70" dirty="0"/>
              <a:t>/31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09550" y="1501775"/>
            <a:ext cx="4572000" cy="678680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marL="494030" algn="ctr">
              <a:lnSpc>
                <a:spcPct val="100000"/>
              </a:lnSpc>
            </a:pPr>
            <a:r>
              <a:rPr i="0" spc="100" dirty="0" err="1">
                <a:latin typeface="+mj-lt"/>
              </a:rPr>
              <a:t>Лекция</a:t>
            </a:r>
            <a:r>
              <a:rPr i="0" spc="100" dirty="0">
                <a:latin typeface="+mj-lt"/>
              </a:rPr>
              <a:t> </a:t>
            </a:r>
            <a:r>
              <a:rPr lang="ru-RU" i="0" spc="114" dirty="0" smtClean="0">
                <a:latin typeface="+mj-lt"/>
              </a:rPr>
              <a:t>3</a:t>
            </a:r>
            <a:r>
              <a:rPr i="0" spc="114" dirty="0" smtClean="0">
                <a:latin typeface="+mj-lt"/>
              </a:rPr>
              <a:t>. </a:t>
            </a:r>
            <a:r>
              <a:rPr lang="ru-RU" i="0" spc="114" dirty="0" smtClean="0">
                <a:latin typeface="+mj-lt"/>
              </a:rPr>
              <a:t/>
            </a:r>
            <a:br>
              <a:rPr lang="ru-RU" i="0" spc="114" dirty="0" smtClean="0">
                <a:latin typeface="+mj-lt"/>
              </a:rPr>
            </a:br>
            <a:r>
              <a:rPr lang="ru-RU" i="0" spc="114" dirty="0" smtClean="0">
                <a:latin typeface="+mj-lt"/>
              </a:rPr>
              <a:t>Создание и разрушение объектов</a:t>
            </a:r>
            <a:endParaRPr i="0" spc="31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779053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10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Время жизни объекта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60364"/>
            <a:ext cx="3886200" cy="94855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foo()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first();       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конструктора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second(20, 20);  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конструктора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0;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&lt; 10; ++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third(30, 30);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конструктора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third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деструктора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third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деструкторов 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 =&gt;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Время жизни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временной интервал между вызовами конструктора и деструктора.</a:t>
            </a:r>
            <a:endParaRPr lang="ru-RU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71450" y="2382369"/>
            <a:ext cx="4267200" cy="96997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Деструкторы переменных на стеке вызываются в обратном порядке (по отношению к порядку вызова конструкторов).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программе не должно быть обращения к переменным </a:t>
            </a: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начала их времени жизни или </a:t>
            </a: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противном случае это ведет к неопределенному поведению.</a:t>
            </a:r>
          </a:p>
        </p:txBody>
      </p:sp>
      <p:sp>
        <p:nvSpPr>
          <p:cNvPr id="11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58351566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11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7340" y="646379"/>
            <a:ext cx="367162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Выделение динамической памяти</a:t>
            </a:r>
            <a:r>
              <a:rPr lang="en-US" i="0" spc="80" dirty="0" smtClean="0">
                <a:latin typeface="+mj-lt"/>
                <a:cs typeface="Calibri"/>
              </a:rPr>
              <a:t> (</a:t>
            </a:r>
            <a:r>
              <a:rPr lang="ru-RU" i="0" spc="80" dirty="0" smtClean="0">
                <a:latin typeface="+mj-lt"/>
                <a:cs typeface="Calibri"/>
              </a:rPr>
              <a:t>Си</a:t>
            </a:r>
            <a:r>
              <a:rPr lang="en-US" i="0" spc="80" dirty="0" smtClean="0">
                <a:latin typeface="+mj-lt"/>
                <a:cs typeface="Calibri"/>
              </a:rPr>
              <a:t>)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27802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malloc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sizemem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выделяет блок памяти, размером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sizemem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байт и возвращает указатель на начало блока. Содержание выделенного блока памяти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инициализируется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(остается с неопределенными значениями).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calloc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nmemb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size)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выделяет память для массива размером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nmemb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каждый элемент которого равен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байт и возвращает указатель на выделенную память. Память при этом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очищается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зануляется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 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realloc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меняет размер блока памяти, на который указывает 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размер, равный 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байт. Содержание будет неизменным в пределах наименьшего из старых и новых размеров, а новая распределенная память будет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инициализирована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663904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12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3850" y="646379"/>
            <a:ext cx="41148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cs typeface="Calibri"/>
              </a:rPr>
              <a:t>Освобождение динамической памяти</a:t>
            </a:r>
            <a:r>
              <a:rPr lang="en-US" i="0" spc="80" dirty="0" smtClean="0">
                <a:cs typeface="Calibri"/>
              </a:rPr>
              <a:t> (</a:t>
            </a:r>
            <a:r>
              <a:rPr lang="ru-RU" i="0" spc="80" dirty="0" smtClean="0">
                <a:cs typeface="Calibri"/>
              </a:rPr>
              <a:t>Си)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43163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free(</a:t>
            </a:r>
            <a:r>
              <a:rPr lang="en-US" sz="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освобождает место в памяти,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который указывает </a:t>
            </a:r>
            <a:r>
              <a:rPr lang="en-US" sz="80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полученный динамическим выделением памяти. Иначе (если функция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free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уже вызывалась для этого участка памяти, дальнейший ход событий непредсказуем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undefined behavior).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==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NULL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 не выполняется никаких действий.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Вызов функции 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realloc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параметром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равным нулю эквивалентен 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free(</a:t>
            </a:r>
            <a:r>
              <a:rPr lang="en-US" sz="80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ptr</a:t>
            </a:r>
            <a:r>
              <a:rPr lang="en-US" sz="80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68000" indent="-171450" algn="just">
              <a:lnSpc>
                <a:spcPct val="100000"/>
              </a:lnSpc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endParaRPr lang="ru-RU" sz="80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310665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13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650" y="646379"/>
            <a:ext cx="4038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>
                <a:cs typeface="Calibri"/>
              </a:rPr>
              <a:t>Выделение динамической памяти</a:t>
            </a:r>
            <a:r>
              <a:rPr lang="en-US" i="0" spc="80" dirty="0">
                <a:cs typeface="Calibri"/>
              </a:rPr>
              <a:t> </a:t>
            </a:r>
            <a:r>
              <a:rPr lang="en-US" i="0" spc="80" dirty="0" smtClean="0">
                <a:cs typeface="Calibri"/>
              </a:rPr>
              <a:t>(</a:t>
            </a:r>
            <a:r>
              <a:rPr lang="ru-RU" i="0" spc="80" dirty="0" smtClean="0">
                <a:cs typeface="Calibri"/>
              </a:rPr>
              <a:t>С++</a:t>
            </a:r>
            <a:r>
              <a:rPr lang="en-US" i="0" spc="80" dirty="0" smtClean="0">
                <a:cs typeface="Calibri"/>
              </a:rPr>
              <a:t>)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209550" y="1503487"/>
            <a:ext cx="4191000" cy="98888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explicit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: size(size), data(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[size])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~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[]data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}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создания объекта в динамической памяти используется оператор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 отвечает за вызов конструктора.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209550" y="2557411"/>
            <a:ext cx="4191000" cy="6969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Только выделение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памяти.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oldStyle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*)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malloc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Выделение памяти и создание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объекта.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newStyle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(5);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81892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14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258896"/>
            <a:ext cx="3886200" cy="69322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Выделение памяти и создание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объекта.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</a:t>
            </a:r>
            <a:r>
              <a:rPr lang="en-US" sz="800" kern="0" dirty="0" err="1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newStyle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(5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деструктора и освобождение памяти.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newStyle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вызове оператора </a:t>
            </a:r>
            <a:r>
              <a:rPr lang="en-US" sz="10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delete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вызывается деструктор объекта.</a:t>
            </a:r>
            <a:endParaRPr lang="en-US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cs typeface="Calibri"/>
              </a:rPr>
              <a:t>Освобождение динамической памяти (С</a:t>
            </a:r>
            <a:r>
              <a:rPr lang="en-US" i="0" kern="0" spc="80" dirty="0" smtClean="0">
                <a:cs typeface="Calibri"/>
              </a:rPr>
              <a:t>++</a:t>
            </a:r>
            <a:r>
              <a:rPr lang="ru-RU" i="0" kern="0" spc="80" dirty="0" smtClean="0">
                <a:cs typeface="Calibri"/>
              </a:rPr>
              <a:t>)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400050" y="2415381"/>
            <a:ext cx="3886200" cy="76279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Выделение памяти и создание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5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объектов.</a:t>
            </a:r>
            <a:endParaRPr lang="en-US" sz="800" kern="0" dirty="0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При создании объектов вызывается конструктор по умолчанию.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*array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[5];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Вызов деструкторов и освобождение памяти.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delete[]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newStyle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71450" y="2077888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Операторы </a:t>
            </a:r>
            <a:r>
              <a:rPr lang="en-US" sz="1000" kern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new[]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en-US" sz="1000" kern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delete[]</a:t>
            </a: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работают аналогично:</a:t>
            </a:r>
            <a:endParaRPr lang="en-US" sz="1000" i="1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349270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15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008043"/>
            <a:ext cx="3886200" cy="1408132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Выделение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памяти.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*pointer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=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myalloc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Создание объекта по адресу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pointer.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*array =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(pointer)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(10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);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Явный вызов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деструктора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array-&gt;~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Освобождение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памяти</a:t>
            </a:r>
            <a:r>
              <a:rPr lang="en-US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ru-RU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myfree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(pointer);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cs typeface="Calibri"/>
              </a:rPr>
              <a:t>Оператор </a:t>
            </a:r>
            <a:r>
              <a:rPr lang="en-US" i="0" kern="0" spc="80" dirty="0" smtClean="0">
                <a:cs typeface="Calibri"/>
              </a:rPr>
              <a:t>new </a:t>
            </a:r>
            <a:r>
              <a:rPr lang="ru-RU" i="0" kern="0" spc="80" dirty="0" smtClean="0">
                <a:cs typeface="Calibri"/>
              </a:rPr>
              <a:t>с размещением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400050" y="2855061"/>
            <a:ext cx="3886200" cy="32311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buffer[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sizeof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)];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(buffer)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(20);   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// </a:t>
            </a:r>
            <a:r>
              <a:rPr lang="ru-RU" sz="800" kern="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Потенциальная </a:t>
            </a:r>
            <a:r>
              <a:rPr lang="ru-RU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проблема</a:t>
            </a:r>
            <a:r>
              <a:rPr lang="en-US" sz="800" kern="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71450" y="2503030"/>
            <a:ext cx="42672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Проблемы с выравниванием:</a:t>
            </a:r>
            <a:endParaRPr lang="en-US" sz="1000" i="1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151670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16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cs typeface="Calibri"/>
              </a:rPr>
              <a:t>Идиома программирования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209550" y="948086"/>
            <a:ext cx="4267200" cy="173941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Устойчивый способ выражения некоторой составной конструкции в одном или нескольких языках программирования.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шаблоном решения задачи, записи алгоритма или структуры данных путем комбинирования встроенных элементов языка.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 считать самым низкоуровневым шаблоном проектирования, применяемым на стыке проектирования и кодирования.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Одна и та же идиома может выглядеть по разному в разных языках, либо в ней может не быть надобности в некоторых из них.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25069774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17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en-US" i="0" kern="0" spc="80" dirty="0" smtClean="0">
                <a:cs typeface="Calibri"/>
              </a:rPr>
              <a:t>RAII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2" name="object 4"/>
          <p:cNvSpPr txBox="1">
            <a:spLocks/>
          </p:cNvSpPr>
          <p:nvPr/>
        </p:nvSpPr>
        <p:spPr>
          <a:xfrm>
            <a:off x="171450" y="948086"/>
            <a:ext cx="4343400" cy="2278023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Resource Acquisition Is Initialization (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ресурса есть инициализация).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Программная идиома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объектно-ориентированного программирования.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Основная идея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 помощью тех или иных программных механизмов получение некоторого ресурса неразрывно совмещается с инициализацией, а освобождение – с уничтожением объекта.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Типичный способ реализации – 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получения доступа к ресурсу в конструкторе, а освобождения – в деструкторе.</a:t>
            </a:r>
          </a:p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Применяется для: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Выделения памяти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Открытия файлов/устройств/каналов</a:t>
            </a:r>
          </a:p>
          <a:p>
            <a:pPr marL="313055" indent="-171450" algn="just">
              <a:buClr>
                <a:srgbClr val="668C9E"/>
              </a:buClr>
              <a:buSzPct val="95238"/>
              <a:buFont typeface="Arial" panose="020B0604020202020204" pitchFamily="34" charset="0"/>
              <a:buChar char="•"/>
              <a:tabLst>
                <a:tab pos="274320" algn="l"/>
              </a:tabLst>
            </a:pPr>
            <a:r>
              <a:rPr lang="ru-RU" sz="10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Мьютексов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/критических секций/других механизмов блокировки</a:t>
            </a:r>
            <a:endParaRPr lang="en-US" sz="10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513231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18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247650" y="646379"/>
            <a:ext cx="4267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cs typeface="Calibri"/>
              </a:rPr>
              <a:t>Пример </a:t>
            </a:r>
            <a:r>
              <a:rPr lang="en-US" i="0" kern="0" spc="80" dirty="0" smtClean="0">
                <a:cs typeface="Calibri"/>
              </a:rPr>
              <a:t>RAII</a:t>
            </a:r>
            <a:r>
              <a:rPr lang="ru-RU" i="0" kern="0" spc="80" dirty="0" smtClean="0">
                <a:cs typeface="Calibri"/>
              </a:rPr>
              <a:t> на С++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968375"/>
            <a:ext cx="3886200" cy="2209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File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*filename) : file(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fopen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(filename, “w+”))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if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(!file)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open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~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fclose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(file);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void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write(</a:t>
            </a:r>
            <a:r>
              <a:rPr lang="en-US" sz="800" kern="0" dirty="0" err="1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char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if (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fputs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(data, file) == EOF)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</a:t>
            </a:r>
            <a:r>
              <a:rPr lang="en-US" sz="800" kern="0" dirty="0">
                <a:solidFill>
                  <a:schemeClr val="accent1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throw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std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::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runtime_error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(“file write failure”);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2104381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19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050" y="1425575"/>
            <a:ext cx="3478428" cy="463236"/>
          </a:xfrm>
          <a:prstGeom prst="rect">
            <a:avLst/>
          </a:prstGeom>
        </p:spPr>
        <p:txBody>
          <a:bodyPr vert="horz" wrap="square" lIns="0" tIns="245396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dirty="0" smtClean="0">
                <a:latin typeface="+mj-lt"/>
              </a:rPr>
              <a:t>Конец лекции</a:t>
            </a:r>
            <a:endParaRPr i="0" dirty="0">
              <a:latin typeface="+mj-lt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99762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2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Конструкторы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71450" y="866907"/>
            <a:ext cx="4114800" cy="739140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Специальные функции, объявляемые в классе.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Имя функции совпадает с именем класса.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имеют возвращаемого значения.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Предназначены для инициализации создаваемых объектов класса.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323850" y="1730375"/>
            <a:ext cx="3886200" cy="147075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void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init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month,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void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add_year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void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add_month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void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add_day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429747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3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Перегрузка конструкторов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334943" y="1654175"/>
            <a:ext cx="3886200" cy="14478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month;</a:t>
            </a: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month,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char *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date)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const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</a:t>
            </a:r>
            <a:r>
              <a:rPr lang="ru-RU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не может быть константной.</a:t>
            </a:r>
            <a:endParaRPr lang="en-US" sz="800" kern="0" dirty="0" smtClean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4"/>
          <p:cNvSpPr txBox="1">
            <a:spLocks noGrp="1"/>
          </p:cNvSpPr>
          <p:nvPr>
            <p:ph type="body" idx="1"/>
          </p:nvPr>
        </p:nvSpPr>
        <p:spPr>
          <a:xfrm>
            <a:off x="171450" y="1093335"/>
            <a:ext cx="41148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классе может присутствовать несколько конструкторов с разным количеством или типом параметров.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276989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4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Списки инициализации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508308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Позволяют проинициализировать поля до входа в конструктор.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object 4"/>
          <p:cNvSpPr txBox="1">
            <a:spLocks/>
          </p:cNvSpPr>
          <p:nvPr/>
        </p:nvSpPr>
        <p:spPr>
          <a:xfrm>
            <a:off x="132142" y="1273175"/>
            <a:ext cx="4320528" cy="1143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month;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Date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month,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year(year), month(month), day(day)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196906" y="2563077"/>
            <a:ext cx="41910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 algn="just"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Инициализация полей в списке происходит в </a:t>
            </a:r>
            <a:r>
              <a:rPr lang="ru-RU" sz="10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порядке объявления полей в классе,</a:t>
            </a:r>
            <a:r>
              <a:rPr lang="ru-RU" sz="10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 не в порядке их следования в списке инициализации.</a:t>
            </a:r>
          </a:p>
        </p:txBody>
      </p:sp>
      <p:sp>
        <p:nvSpPr>
          <p:cNvPr id="10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5791822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5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Значения по умолчанию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585252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Конструкторы (как и функции) могут иметь значения по умолчанию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Значения параметров по умолчанию нужно указывать в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объявлении функции.</a:t>
            </a: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320226" y="1572542"/>
            <a:ext cx="4038600" cy="115865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Date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month;</a:t>
            </a:r>
            <a:endParaRPr lang="en-US" sz="800" kern="0" dirty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Date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month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,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year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= 0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 year(year), month(month), day(day)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322549" y="2873375"/>
            <a:ext cx="4038600" cy="41165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zero;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days (10);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daysAndMonths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(10, 2);</a:t>
            </a:r>
            <a:endParaRPr lang="ru-RU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6988638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6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Ключевое слово </a:t>
            </a:r>
            <a:r>
              <a:rPr lang="en-US" i="0" spc="80" dirty="0" smtClean="0">
                <a:latin typeface="+mj-lt"/>
                <a:cs typeface="Calibri"/>
              </a:rPr>
              <a:t>explicit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349375"/>
            <a:ext cx="3886200" cy="10475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Segment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explicit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length) : second(length, 0)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9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277476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Позволяет запретить </a:t>
            </a:r>
            <a:r>
              <a:rPr lang="ru-RU" sz="10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неявное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пользовательское преобразование.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2557412"/>
            <a:ext cx="3886200" cy="392163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second(10);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third = 20;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 компиляции при наличии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explicit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.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601199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7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Конструктор по умолчанию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1910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не объявлено ни одного конструктора – компилятором будет создан конструктор по умолчанию.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1422341"/>
            <a:ext cx="3886200" cy="10475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Segment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first,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second)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: first(first), second(second) {}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4"/>
          <p:cNvSpPr txBox="1">
            <a:spLocks/>
          </p:cNvSpPr>
          <p:nvPr/>
        </p:nvSpPr>
        <p:spPr>
          <a:xfrm>
            <a:off x="400050" y="2557411"/>
            <a:ext cx="3886200" cy="468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first; </a:t>
            </a:r>
            <a:r>
              <a:rPr lang="en-US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&lt;- </a:t>
            </a:r>
            <a:r>
              <a:rPr lang="ru-RU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ошибка компиляции </a:t>
            </a:r>
            <a:r>
              <a:rPr lang="en-US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–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отсутствие конструктора без 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ru-RU" sz="800" kern="0" dirty="0" smtClean="0">
                <a:solidFill>
                  <a:srgbClr val="FF0000"/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           параметров.</a:t>
            </a: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Segment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Point(), Point(1, 2));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2154232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26098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8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1050" y="651463"/>
            <a:ext cx="31242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i="0" spc="80" dirty="0" smtClean="0">
                <a:latin typeface="+mj-lt"/>
                <a:cs typeface="Calibri"/>
              </a:rPr>
              <a:t>Особенности синтаксиса С++</a:t>
            </a:r>
            <a:endParaRPr b="0" i="0" spc="-20" dirty="0">
              <a:latin typeface="+mj-lt"/>
              <a:cs typeface="Calibri"/>
            </a:endParaRPr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400050" y="1425576"/>
            <a:ext cx="3886200" cy="94855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Point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x;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explicit 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(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x = 0, </a:t>
            </a:r>
            <a:r>
              <a:rPr lang="en-US" sz="8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y = 0) : x(x), y(y) {}</a:t>
            </a:r>
            <a:endParaRPr lang="en-US" sz="800" kern="0" dirty="0">
              <a:solidFill>
                <a:srgbClr val="FF0000"/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431364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«Если что-то похоже на объявление функции, то это и есть объявление функции.»</a:t>
            </a:r>
          </a:p>
        </p:txBody>
      </p:sp>
      <p:sp>
        <p:nvSpPr>
          <p:cNvPr id="10" name="object 4"/>
          <p:cNvSpPr txBox="1">
            <a:spLocks/>
          </p:cNvSpPr>
          <p:nvPr/>
        </p:nvSpPr>
        <p:spPr>
          <a:xfrm>
            <a:off x="400050" y="2557411"/>
            <a:ext cx="3886200" cy="7731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first; 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second();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solidFill>
                <a:schemeClr val="tx2">
                  <a:lumMod val="60000"/>
                  <a:lumOff val="40000"/>
                </a:schemeClr>
              </a:solidFill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double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value = 5.1; 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third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(value));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Point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fourth</a:t>
            </a: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)value);</a:t>
            </a: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2304166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4191685" y="3360928"/>
            <a:ext cx="323165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660"/>
              </a:lnSpc>
            </a:pPr>
            <a:fld id="{81D60167-4931-47E6-BA6A-407CBD079E47}" type="slidenum">
              <a:rPr spc="45" smtClean="0"/>
              <a:t>9</a:t>
            </a:fld>
            <a:r>
              <a:rPr spc="70" dirty="0" smtClean="0"/>
              <a:t>/</a:t>
            </a:r>
            <a:r>
              <a:rPr lang="en-US" spc="70" dirty="0" smtClean="0"/>
              <a:t>19</a:t>
            </a:r>
            <a:endParaRPr spc="70" dirty="0"/>
          </a:p>
        </p:txBody>
      </p:sp>
      <p:sp>
        <p:nvSpPr>
          <p:cNvPr id="7" name="object 4"/>
          <p:cNvSpPr txBox="1">
            <a:spLocks/>
          </p:cNvSpPr>
          <p:nvPr/>
        </p:nvSpPr>
        <p:spPr>
          <a:xfrm>
            <a:off x="262684" y="1958975"/>
            <a:ext cx="4084732" cy="129539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square" lIns="0" tIns="0" rIns="0" bIns="0" rtlCol="0" anchor="t" anchorCtr="0">
            <a:noAutofit/>
          </a:bodyPr>
          <a:lstStyle>
            <a:lvl1pPr marL="0">
              <a:defRPr sz="1050" b="0" i="0">
                <a:solidFill>
                  <a:schemeClr val="tx1"/>
                </a:solidFill>
                <a:latin typeface="Tahoma"/>
                <a:ea typeface="+mn-ea"/>
                <a:cs typeface="Tahoma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class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*data;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en-US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public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: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explicit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size_t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size) : size(size), </a:t>
            </a:r>
            <a:r>
              <a:rPr lang="en-US" sz="800" kern="0" dirty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data(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new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[size]) {}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~</a:t>
            </a:r>
            <a:r>
              <a:rPr lang="en-US" sz="800" kern="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IntArray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() {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   </a:t>
            </a:r>
            <a:r>
              <a:rPr lang="en-US" sz="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delete</a:t>
            </a: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[]data;</a:t>
            </a: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   }</a:t>
            </a:r>
            <a:endParaRPr lang="ru-RU" sz="800" kern="0" dirty="0" smtClean="0">
              <a:latin typeface="Consolas" panose="020B0609020204030204" pitchFamily="49" charset="0"/>
              <a:ea typeface="Tahoma" panose="020B0604030504040204" pitchFamily="34" charset="0"/>
              <a:cs typeface="Consolas" panose="020B0609020204030204" pitchFamily="49" charset="0"/>
            </a:endParaRPr>
          </a:p>
          <a:p>
            <a:pPr marL="141605"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en-US" sz="800" kern="0" dirty="0" smtClean="0">
                <a:latin typeface="Consolas" panose="020B0609020204030204" pitchFamily="49" charset="0"/>
                <a:ea typeface="Tahoma" panose="020B0604030504040204" pitchFamily="34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object 4"/>
          <p:cNvSpPr txBox="1">
            <a:spLocks noGrp="1"/>
          </p:cNvSpPr>
          <p:nvPr>
            <p:ph type="body" idx="1"/>
          </p:nvPr>
        </p:nvSpPr>
        <p:spPr>
          <a:xfrm>
            <a:off x="171450" y="911390"/>
            <a:ext cx="4267200" cy="1123861"/>
          </a:xfrm>
          <a:prstGeom prst="rect">
            <a:avLst/>
          </a:prstGeom>
        </p:spPr>
        <p:txBody>
          <a:bodyPr vert="horz" wrap="square" lIns="0" tIns="122392" rIns="0" bIns="0" rtlCol="0">
            <a:spAutoFit/>
          </a:bodyPr>
          <a:lstStyle/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Специальные функции, объявляемые в классе.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Имя функции совпадает с именем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класса, плюс знак </a:t>
            </a:r>
            <a:r>
              <a:rPr lang="en-US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начале.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имеют возвращаемого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значения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параметров.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Вызывается автоматически при удалении экземпляра структуры.</a:t>
            </a:r>
          </a:p>
          <a:p>
            <a:pPr marL="141605" algn="just">
              <a:lnSpc>
                <a:spcPct val="100000"/>
              </a:lnSpc>
              <a:buClr>
                <a:srgbClr val="668C9E"/>
              </a:buClr>
              <a:buSzPct val="95238"/>
              <a:tabLst>
                <a:tab pos="274320" algn="l"/>
              </a:tabLst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Предназначены для освобождения используемых ресурсов.</a:t>
            </a:r>
          </a:p>
          <a:p>
            <a:pPr marL="141605" algn="just">
              <a:lnSpc>
                <a:spcPct val="100000"/>
              </a:lnSpc>
              <a:spcBef>
                <a:spcPts val="600"/>
              </a:spcBef>
              <a:buClr>
                <a:srgbClr val="668C9E"/>
              </a:buClr>
              <a:buSzPct val="95238"/>
              <a:tabLst>
                <a:tab pos="274320" algn="l"/>
              </a:tabLst>
            </a:pPr>
            <a:endParaRPr lang="ru-RU" sz="10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39395" y="639605"/>
            <a:ext cx="39313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1400" b="1" i="1">
                <a:solidFill>
                  <a:srgbClr val="668C9E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algn="ctr"/>
            <a:r>
              <a:rPr lang="ru-RU" i="0" kern="0" spc="80" dirty="0" smtClean="0">
                <a:latin typeface="+mj-lt"/>
                <a:cs typeface="Calibri"/>
              </a:rPr>
              <a:t>Деструкторы</a:t>
            </a:r>
            <a:endParaRPr lang="ru-RU" b="0" i="0" kern="0" spc="-20" dirty="0">
              <a:latin typeface="+mj-lt"/>
              <a:cs typeface="Calibri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1162050" y="148988"/>
            <a:ext cx="2944496" cy="1615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solidFill>
                  <a:srgbClr val="FFFFFF"/>
                </a:solidFill>
                <a:latin typeface="Tahoma"/>
                <a:cs typeface="Tahoma"/>
              </a:rPr>
              <a:t>Лекция</a:t>
            </a:r>
            <a:r>
              <a:rPr sz="1050" spc="-4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1050" spc="-5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sz="1050" spc="-50" dirty="0" smtClean="0">
                <a:solidFill>
                  <a:srgbClr val="FFFFFF"/>
                </a:solidFill>
                <a:latin typeface="Tahoma"/>
                <a:cs typeface="Tahoma"/>
              </a:rPr>
              <a:t>. </a:t>
            </a:r>
            <a:r>
              <a:rPr lang="ru-RU" sz="1050" spc="-20" dirty="0" smtClean="0">
                <a:solidFill>
                  <a:srgbClr val="FFFFFF"/>
                </a:solidFill>
                <a:latin typeface="Tahoma"/>
                <a:cs typeface="Tahoma"/>
              </a:rPr>
              <a:t>Создание и разрушение объектов</a:t>
            </a:r>
            <a:endParaRPr sz="105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966438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8C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</TotalTime>
  <Words>1558</Words>
  <Application>Microsoft Office PowerPoint</Application>
  <PresentationFormat>Произвольный</PresentationFormat>
  <Paragraphs>261</Paragraphs>
  <Slides>19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Book Antiqua</vt:lpstr>
      <vt:lpstr>Calibri</vt:lpstr>
      <vt:lpstr>Consolas</vt:lpstr>
      <vt:lpstr>Tahoma</vt:lpstr>
      <vt:lpstr>Times New Roman</vt:lpstr>
      <vt:lpstr>Office Theme</vt:lpstr>
      <vt:lpstr>Лекция 3.  Создание и разрушение объектов</vt:lpstr>
      <vt:lpstr>Конструкторы</vt:lpstr>
      <vt:lpstr>Перегрузка конструкторов</vt:lpstr>
      <vt:lpstr>Списки инициализации</vt:lpstr>
      <vt:lpstr>Значения по умолчанию</vt:lpstr>
      <vt:lpstr>Ключевое слово explicit</vt:lpstr>
      <vt:lpstr>Конструктор по умолчанию</vt:lpstr>
      <vt:lpstr>Особенности синтаксиса С++</vt:lpstr>
      <vt:lpstr>Презентация PowerPoint</vt:lpstr>
      <vt:lpstr>Время жизни объекта</vt:lpstr>
      <vt:lpstr>Выделение динамической памяти (Си)</vt:lpstr>
      <vt:lpstr>Освобождение динамической памяти (Си)</vt:lpstr>
      <vt:lpstr>Выделение динамической памяти (С++)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 лекции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Языки C и C++</dc:title>
  <dc:creator>Александр Смаль</dc:creator>
  <cp:lastModifiedBy>dev</cp:lastModifiedBy>
  <cp:revision>84</cp:revision>
  <dcterms:created xsi:type="dcterms:W3CDTF">2017-02-10T05:24:59Z</dcterms:created>
  <dcterms:modified xsi:type="dcterms:W3CDTF">2017-05-26T07:01:39Z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2016-09-15T00:00:00Z</vt:filetime>
  </property>
  <property fmtid="{D5CDD505-2E9C-101B-9397-08002B2CF9AE}" pid="3" name="Creator">
    <vt:lpwstr>LaTeX with Beamer class version 3.24</vt:lpwstr>
  </property>
  <property fmtid="{D5CDD505-2E9C-101B-9397-08002B2CF9AE}" pid="4" name="LastSaved">
    <vt:filetime>2017-02-10T00:00:00Z</vt:filetime>
  </property>
</Properties>
</file>