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8" r:id="rId2"/>
    <p:sldId id="346" r:id="rId3"/>
    <p:sldId id="373" r:id="rId4"/>
    <p:sldId id="378" r:id="rId5"/>
    <p:sldId id="372" r:id="rId6"/>
    <p:sldId id="379" r:id="rId7"/>
    <p:sldId id="374" r:id="rId8"/>
    <p:sldId id="380" r:id="rId9"/>
    <p:sldId id="376" r:id="rId10"/>
    <p:sldId id="348" r:id="rId11"/>
    <p:sldId id="375" r:id="rId12"/>
    <p:sldId id="377" r:id="rId13"/>
    <p:sldId id="297" r:id="rId14"/>
  </p:sldIdLst>
  <p:sldSz cx="4610100" cy="3460750"/>
  <p:notesSz cx="4610100" cy="34607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6" autoAdjust="0"/>
  </p:normalViewPr>
  <p:slideViewPr>
    <p:cSldViewPr>
      <p:cViewPr varScale="1">
        <p:scale>
          <a:sx n="206" d="100"/>
          <a:sy n="206" d="100"/>
        </p:scale>
        <p:origin x="420" y="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9AE07-E390-4B91-92FF-B096313EB650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44EEF-5F86-42C6-BA4E-C2A81933F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1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1A4C-39A7-4B3C-90A1-E64C4213D311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E9502-E0A8-4EA1-B232-C64E2069BF0D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7B804-13F8-4FFF-80C0-25483B706073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BA336-9F03-4B96-9E14-8316DF284B4A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E8F68-55C7-47FB-A685-A528B0064FFE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195" cy="49530"/>
          </a:xfrm>
          <a:custGeom>
            <a:avLst/>
            <a:gdLst/>
            <a:ahLst/>
            <a:cxnLst/>
            <a:rect l="l" t="t" r="r" b="b"/>
            <a:pathLst>
              <a:path w="4608195" h="49530">
                <a:moveTo>
                  <a:pt x="0" y="49250"/>
                </a:moveTo>
                <a:lnTo>
                  <a:pt x="4608004" y="49250"/>
                </a:lnTo>
                <a:lnTo>
                  <a:pt x="4608004" y="0"/>
                </a:lnTo>
                <a:lnTo>
                  <a:pt x="0" y="0"/>
                </a:lnTo>
                <a:lnTo>
                  <a:pt x="0" y="4925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67636"/>
            <a:ext cx="4608195" cy="2888615"/>
          </a:xfrm>
          <a:custGeom>
            <a:avLst/>
            <a:gdLst/>
            <a:ahLst/>
            <a:cxnLst/>
            <a:rect l="l" t="t" r="r" b="b"/>
            <a:pathLst>
              <a:path w="4608195" h="2888615">
                <a:moveTo>
                  <a:pt x="0" y="2888363"/>
                </a:moveTo>
                <a:lnTo>
                  <a:pt x="4608004" y="2888363"/>
                </a:lnTo>
                <a:lnTo>
                  <a:pt x="4608004" y="0"/>
                </a:lnTo>
                <a:lnTo>
                  <a:pt x="0" y="0"/>
                </a:lnTo>
                <a:lnTo>
                  <a:pt x="0" y="2888363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9250"/>
            <a:ext cx="4608195" cy="518795"/>
          </a:xfrm>
          <a:custGeom>
            <a:avLst/>
            <a:gdLst/>
            <a:ahLst/>
            <a:cxnLst/>
            <a:rect l="l" t="t" r="r" b="b"/>
            <a:pathLst>
              <a:path w="4608195" h="518795">
                <a:moveTo>
                  <a:pt x="0" y="0"/>
                </a:moveTo>
                <a:lnTo>
                  <a:pt x="4608055" y="0"/>
                </a:lnTo>
                <a:lnTo>
                  <a:pt x="4608055" y="518386"/>
                </a:lnTo>
                <a:lnTo>
                  <a:pt x="0" y="518386"/>
                </a:lnTo>
                <a:lnTo>
                  <a:pt x="0" y="0"/>
                </a:lnTo>
                <a:close/>
              </a:path>
            </a:pathLst>
          </a:custGeom>
          <a:solidFill>
            <a:srgbClr val="668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9788" y="112517"/>
            <a:ext cx="664897" cy="359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5835" y="580166"/>
            <a:ext cx="3478428" cy="455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2851" y="883727"/>
            <a:ext cx="3884396" cy="2371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16481" y="3363340"/>
            <a:ext cx="95313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4950D-937B-4A31-B6C8-489931F7B879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</a:t>
            </a:fld>
            <a:r>
              <a:rPr spc="70" dirty="0" smtClean="0"/>
              <a:t>/</a:t>
            </a:r>
            <a:r>
              <a:rPr lang="en-US" spc="70" dirty="0" smtClean="0"/>
              <a:t>13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209550" y="1501775"/>
            <a:ext cx="4572000" cy="678680"/>
          </a:xfrm>
          <a:prstGeom prst="rect">
            <a:avLst/>
          </a:prstGeom>
        </p:spPr>
        <p:txBody>
          <a:bodyPr vert="horz" wrap="square" lIns="0" tIns="245396" rIns="0" bIns="0" rtlCol="0">
            <a:spAutoFit/>
          </a:bodyPr>
          <a:lstStyle/>
          <a:p>
            <a:pPr marL="494030" algn="ctr">
              <a:lnSpc>
                <a:spcPct val="100000"/>
              </a:lnSpc>
            </a:pPr>
            <a:r>
              <a:rPr i="0" spc="100" dirty="0" err="1">
                <a:latin typeface="+mj-lt"/>
              </a:rPr>
              <a:t>Лекция</a:t>
            </a:r>
            <a:r>
              <a:rPr i="0" spc="100" dirty="0">
                <a:latin typeface="+mj-lt"/>
              </a:rPr>
              <a:t> </a:t>
            </a:r>
            <a:r>
              <a:rPr lang="ru-RU" i="0" spc="114" dirty="0" smtClean="0">
                <a:latin typeface="+mj-lt"/>
              </a:rPr>
              <a:t>5</a:t>
            </a:r>
            <a:r>
              <a:rPr i="0" spc="114" dirty="0" smtClean="0">
                <a:latin typeface="+mj-lt"/>
              </a:rPr>
              <a:t>. </a:t>
            </a:r>
            <a:r>
              <a:rPr lang="ru-RU" i="0" spc="114" dirty="0" smtClean="0">
                <a:latin typeface="+mj-lt"/>
              </a:rPr>
              <a:t/>
            </a:r>
            <a:br>
              <a:rPr lang="ru-RU" i="0" spc="114" dirty="0" smtClean="0">
                <a:latin typeface="+mj-lt"/>
              </a:rPr>
            </a:br>
            <a:r>
              <a:rPr lang="ru-RU" i="0" spc="114" dirty="0" smtClean="0">
                <a:latin typeface="+mj-lt"/>
              </a:rPr>
              <a:t>Виды отношений между классами</a:t>
            </a:r>
            <a:endParaRPr i="0" spc="31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77905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10</a:t>
            </a:fld>
            <a:r>
              <a:rPr spc="70" dirty="0" smtClean="0"/>
              <a:t>/</a:t>
            </a:r>
            <a:r>
              <a:rPr lang="en-US" spc="70" dirty="0" smtClean="0"/>
              <a:t>13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5" y="639605"/>
            <a:ext cx="39313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Пример наследования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23862" y="1007237"/>
            <a:ext cx="3991305" cy="209473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Unit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health;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public: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Unit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: health(10){}</a:t>
            </a:r>
            <a:endParaRPr lang="en-US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Unit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health) : health(health){}</a:t>
            </a:r>
            <a:endParaRPr lang="en-US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getHealth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health;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Soldier 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Unit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damage;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public: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Soldier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damage(20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{}</a:t>
            </a:r>
            <a:endParaRPr lang="en-US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Soldier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damage)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damage(damage)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{}</a:t>
            </a: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Soldier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health,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damage)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Unit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(health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), damage(damage)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{}</a:t>
            </a:r>
            <a:endParaRPr lang="en-US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getDamage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damage;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193369" y="149582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Виды отношений между классами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8849015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137" y="2144159"/>
            <a:ext cx="123825" cy="65301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11</a:t>
            </a:fld>
            <a:r>
              <a:rPr spc="70" dirty="0" smtClean="0"/>
              <a:t>/</a:t>
            </a:r>
            <a:r>
              <a:rPr lang="en-US" spc="70" dirty="0" smtClean="0"/>
              <a:t>13</a:t>
            </a:r>
            <a:endParaRPr spc="70" dirty="0"/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739140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Структурное отношение;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определение интерфейса (класса, содержащего только чистые виртуальные методы);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Наследование от подобного интерфейса.</a:t>
            </a:r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4" y="639605"/>
            <a:ext cx="394685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Реализация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71650" y="1763159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33480" y="2801945"/>
            <a:ext cx="221457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ImplementationClass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193369" y="149582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Виды отношений между классами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0636340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12</a:t>
            </a:fld>
            <a:r>
              <a:rPr spc="70" dirty="0" smtClean="0"/>
              <a:t>/</a:t>
            </a:r>
            <a:r>
              <a:rPr lang="en-US" spc="70" dirty="0" smtClean="0"/>
              <a:t>13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5" y="639605"/>
            <a:ext cx="39313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Пример реализации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279400" y="1273175"/>
            <a:ext cx="3991305" cy="148513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Serializable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virtual char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 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erialize()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0;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: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Serializable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serializable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override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Логика </a:t>
            </a:r>
            <a:r>
              <a:rPr lang="ru-RU" sz="800" kern="0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сериализации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объекта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193369" y="149582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Виды отношений между классами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9646825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13</a:t>
            </a:fld>
            <a:r>
              <a:rPr spc="70" dirty="0" smtClean="0"/>
              <a:t>/</a:t>
            </a:r>
            <a:r>
              <a:rPr lang="en-US" spc="70" dirty="0" smtClean="0"/>
              <a:t>13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0050" y="1425575"/>
            <a:ext cx="3478428" cy="463236"/>
          </a:xfrm>
          <a:prstGeom prst="rect">
            <a:avLst/>
          </a:prstGeom>
        </p:spPr>
        <p:txBody>
          <a:bodyPr vert="horz" wrap="square" lIns="0" tIns="245396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dirty="0" smtClean="0">
                <a:latin typeface="+mj-lt"/>
              </a:rPr>
              <a:t>Конец лекции</a:t>
            </a:r>
            <a:endParaRPr i="0" dirty="0">
              <a:latin typeface="+mj-lt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93369" y="149582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Виды отношений между классами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599762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</a:t>
            </a:fld>
            <a:r>
              <a:rPr spc="70" dirty="0" smtClean="0"/>
              <a:t>/</a:t>
            </a:r>
            <a:r>
              <a:rPr lang="en-US" spc="70" dirty="0" smtClean="0"/>
              <a:t>13</a:t>
            </a:r>
            <a:endParaRPr spc="70" dirty="0"/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1046917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Структурное отношение;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Означает отношение между классами объектов;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Позволяет одному экземпляру объекта вызывать другого, чтобы выполнить действие от его имени;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общем случае показывает некую связь объектов разных классов между собой.</a:t>
            </a:r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4" y="639605"/>
            <a:ext cx="394685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Ассоциация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7250" y="2263775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Manager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86050" y="2263775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Invoice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/>
          <p:cNvCxnSpPr>
            <a:stCxn id="2" idx="3"/>
            <a:endCxn id="10" idx="1"/>
          </p:cNvCxnSpPr>
          <p:nvPr/>
        </p:nvCxnSpPr>
        <p:spPr>
          <a:xfrm>
            <a:off x="1924050" y="2454275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42757" y="2263775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ru-RU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2499231" y="2263775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*</a:t>
            </a:r>
            <a:endParaRPr lang="ru-RU" sz="800" dirty="0"/>
          </a:p>
        </p:txBody>
      </p:sp>
      <p:sp>
        <p:nvSpPr>
          <p:cNvPr id="14" name="object 2"/>
          <p:cNvSpPr txBox="1"/>
          <p:nvPr/>
        </p:nvSpPr>
        <p:spPr>
          <a:xfrm>
            <a:off x="1193369" y="149582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Виды отношений между классами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4858446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059" y="2382837"/>
            <a:ext cx="758992" cy="14287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</a:t>
            </a:fld>
            <a:r>
              <a:rPr spc="70" dirty="0" smtClean="0"/>
              <a:t>/</a:t>
            </a:r>
            <a:r>
              <a:rPr lang="en-US" spc="70" dirty="0" smtClean="0"/>
              <a:t>13</a:t>
            </a:r>
            <a:endParaRPr spc="70" dirty="0"/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893029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Структурное отношение;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Определяет отношение </a:t>
            </a:r>
            <a:r>
              <a:rPr lang="en-US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A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т.е. отношение владения;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Описывает целое и составные части, в которые в него входят;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Целое </a:t>
            </a:r>
            <a:r>
              <a:rPr lang="ru-RU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является владельцем части и </a:t>
            </a:r>
            <a:r>
              <a:rPr lang="ru-RU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управляет временем её жизни.</a:t>
            </a:r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4" y="639605"/>
            <a:ext cx="394685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Агрегация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7250" y="2263775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Person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86050" y="2263775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Club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42757" y="2263775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*</a:t>
            </a:r>
            <a:endParaRPr lang="ru-RU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2515450" y="2261872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*</a:t>
            </a:r>
            <a:endParaRPr lang="ru-RU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963176" y="2898778"/>
            <a:ext cx="26837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Ромб всегда находится со стороны целого</a:t>
            </a:r>
          </a:p>
        </p:txBody>
      </p:sp>
      <p:sp>
        <p:nvSpPr>
          <p:cNvPr id="17" name="object 2"/>
          <p:cNvSpPr txBox="1"/>
          <p:nvPr/>
        </p:nvSpPr>
        <p:spPr>
          <a:xfrm>
            <a:off x="1193369" y="149582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Виды отношений между классами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8202556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4</a:t>
            </a:fld>
            <a:r>
              <a:rPr spc="70" dirty="0" smtClean="0"/>
              <a:t>/</a:t>
            </a:r>
            <a:r>
              <a:rPr lang="en-US" spc="70" dirty="0" smtClean="0"/>
              <a:t>13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5" y="639605"/>
            <a:ext cx="39313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Пример агрегации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23862" y="1007237"/>
            <a:ext cx="3991305" cy="194233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Person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Club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Person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*members;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addMember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Person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*member) {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//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Добавление участника</a:t>
            </a:r>
            <a:endParaRPr lang="en-US" sz="800" kern="0" dirty="0" smtClean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removeMember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Person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*member)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Исключение участника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193369" y="149582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Виды отношений между классами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3810876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5</a:t>
            </a:fld>
            <a:r>
              <a:rPr spc="70" dirty="0" smtClean="0"/>
              <a:t>/</a:t>
            </a:r>
            <a:r>
              <a:rPr lang="en-US" spc="70" dirty="0" smtClean="0"/>
              <a:t>13</a:t>
            </a:r>
            <a:endParaRPr spc="70" dirty="0"/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1046917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Структурное отношение;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Определяет отношение </a:t>
            </a:r>
            <a:r>
              <a:rPr lang="en-US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A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т.е. отношение владения;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Описывает целое и составные части, в которые в него входят;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Конкретный экземпляр части может принадлежать только одному владельцу;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Целое управляет временем жизни входящих в него частей.</a:t>
            </a:r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4" y="639605"/>
            <a:ext cx="394685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Композиция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04091" y="2320801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Point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79583" y="2320801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Circle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/>
          <p:cNvCxnSpPr>
            <a:stCxn id="2" idx="3"/>
          </p:cNvCxnSpPr>
          <p:nvPr/>
        </p:nvCxnSpPr>
        <p:spPr>
          <a:xfrm>
            <a:off x="2870891" y="2511301"/>
            <a:ext cx="449825" cy="0"/>
          </a:xfrm>
          <a:prstGeom prst="straightConnector1">
            <a:avLst/>
          </a:prstGeom>
          <a:ln>
            <a:tailEnd type="diamond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19139" y="2314265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ru-RU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3195373" y="2314265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1</a:t>
            </a:r>
            <a:endParaRPr lang="ru-RU" sz="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8599" y="2320801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Polygon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1354266" y="2511301"/>
            <a:ext cx="449825" cy="0"/>
          </a:xfrm>
          <a:prstGeom prst="straightConnector1">
            <a:avLst/>
          </a:prstGeom>
          <a:ln>
            <a:tailEnd type="diamond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39388" y="231442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3..*</a:t>
            </a:r>
            <a:endParaRPr lang="ru-RU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1243647" y="2314420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ru-RU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293522" y="2874415"/>
            <a:ext cx="4023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Закрашенный ромб означает более сильную связь - композицию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object 2"/>
          <p:cNvSpPr txBox="1"/>
          <p:nvPr/>
        </p:nvSpPr>
        <p:spPr>
          <a:xfrm>
            <a:off x="1193369" y="149582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Виды отношений между классами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3305250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6</a:t>
            </a:fld>
            <a:r>
              <a:rPr spc="70" dirty="0" smtClean="0"/>
              <a:t>/</a:t>
            </a:r>
            <a:r>
              <a:rPr lang="en-US" spc="70" dirty="0" smtClean="0"/>
              <a:t>13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5" y="639605"/>
            <a:ext cx="39313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Пример композиции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23862" y="1007237"/>
            <a:ext cx="3991305" cy="217093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Point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x;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y;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x,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y): x(x), y(y) {}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Circle 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enter;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radius;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Circle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x,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y,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radius) </a:t>
            </a: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: center(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(x, y)), radius(radius) {};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~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Circle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delete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center; 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193369" y="149582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Виды отношений между классами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1985612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7</a:t>
            </a:fld>
            <a:r>
              <a:rPr spc="70" dirty="0" smtClean="0"/>
              <a:t>/</a:t>
            </a:r>
            <a:r>
              <a:rPr lang="en-US" spc="70" dirty="0" smtClean="0"/>
              <a:t>13</a:t>
            </a:r>
            <a:endParaRPr spc="70" dirty="0"/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1046917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Структурное отношение;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Однонаправленная связь классов;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может быть предписана извне класса;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Предоставляет внешнему коду доступ к внутреннему состоянию и методам класса;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Следует использовать с осторожностью.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4" y="639605"/>
            <a:ext cx="394685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Дружественность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9558" y="2253123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Class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09850" y="2250447"/>
            <a:ext cx="1295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FriendClass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/>
          <p:cNvCxnSpPr>
            <a:stCxn id="2" idx="3"/>
            <a:endCxn id="10" idx="1"/>
          </p:cNvCxnSpPr>
          <p:nvPr/>
        </p:nvCxnSpPr>
        <p:spPr>
          <a:xfrm flipV="1">
            <a:off x="1796358" y="2440947"/>
            <a:ext cx="813492" cy="2676"/>
          </a:xfrm>
          <a:prstGeom prst="straightConnector1">
            <a:avLst/>
          </a:prstGeom>
          <a:ln>
            <a:prstDash val="dash"/>
            <a:headEnd type="arrow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24050" y="2240293"/>
            <a:ext cx="639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«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</a:t>
            </a:r>
            <a:r>
              <a:rPr lang="ru-RU" sz="1000" dirty="0" smtClean="0"/>
              <a:t>»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193369" y="149582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Виды отношений между классами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7855374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8</a:t>
            </a:fld>
            <a:r>
              <a:rPr spc="70" dirty="0" smtClean="0"/>
              <a:t>/</a:t>
            </a:r>
            <a:r>
              <a:rPr lang="en-US" spc="70" dirty="0" smtClean="0"/>
              <a:t>13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5" y="639605"/>
            <a:ext cx="39313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smtClean="0">
                <a:latin typeface="+mj-lt"/>
                <a:cs typeface="Calibri"/>
              </a:rPr>
              <a:t>Пример дружественности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26695" y="1452897"/>
            <a:ext cx="3991305" cy="140893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Tv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currentChanel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friend class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RemoteControlTv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RemoteControlTv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changeChannel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Tv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tv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channel)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tv.currentChannel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channel;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1193369" y="149582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Виды отношений между классами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9374841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137" y="2144159"/>
            <a:ext cx="123825" cy="66675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9</a:t>
            </a:fld>
            <a:r>
              <a:rPr spc="70" dirty="0" smtClean="0"/>
              <a:t>/</a:t>
            </a:r>
            <a:r>
              <a:rPr lang="en-US" spc="70" dirty="0" smtClean="0"/>
              <a:t>13</a:t>
            </a:r>
            <a:endParaRPr spc="70" dirty="0"/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739140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Структурное отношение;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Базовый принцип ООП.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Определяет отношение </a:t>
            </a:r>
            <a:r>
              <a:rPr lang="en-US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т.е. «является».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Позволяет дочернему унаследовать функционал родительского;</a:t>
            </a:r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4" y="639605"/>
            <a:ext cx="394685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Наследование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71650" y="1763159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Class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90670" y="2797175"/>
            <a:ext cx="142876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DerivedClass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193369" y="149582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Виды отношений между классами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4639801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8C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3973</TotalTime>
  <Words>628</Words>
  <Application>Microsoft Office PowerPoint</Application>
  <PresentationFormat>Произвольный</PresentationFormat>
  <Paragraphs>157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 Antiqua</vt:lpstr>
      <vt:lpstr>Calibri</vt:lpstr>
      <vt:lpstr>Consolas</vt:lpstr>
      <vt:lpstr>Tahoma</vt:lpstr>
      <vt:lpstr>Times New Roman</vt:lpstr>
      <vt:lpstr>Office Theme</vt:lpstr>
      <vt:lpstr>Лекция 5.  Виды отношений между классами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Конец лекции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Языки C и C++</dc:title>
  <dc:creator>Александр Смаль</dc:creator>
  <cp:lastModifiedBy>dev</cp:lastModifiedBy>
  <cp:revision>160</cp:revision>
  <dcterms:created xsi:type="dcterms:W3CDTF">2017-02-10T05:24:59Z</dcterms:created>
  <dcterms:modified xsi:type="dcterms:W3CDTF">2017-05-26T07:01:21Z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2016-09-15T00:00:00Z</vt:filetime>
  </property>
  <property fmtid="{D5CDD505-2E9C-101B-9397-08002B2CF9AE}" pid="3" name="Creator">
    <vt:lpwstr>LaTeX with Beamer class version 3.24</vt:lpwstr>
  </property>
  <property fmtid="{D5CDD505-2E9C-101B-9397-08002B2CF9AE}" pid="4" name="LastSaved">
    <vt:filetime>2017-02-10T00:00:00Z</vt:filetime>
  </property>
</Properties>
</file>